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4"/>
  </p:notesMasterIdLst>
  <p:sldIdLst>
    <p:sldId id="256" r:id="rId2"/>
    <p:sldId id="348" r:id="rId3"/>
    <p:sldId id="338" r:id="rId4"/>
    <p:sldId id="316" r:id="rId5"/>
    <p:sldId id="358" r:id="rId6"/>
    <p:sldId id="362" r:id="rId7"/>
    <p:sldId id="339" r:id="rId8"/>
    <p:sldId id="363" r:id="rId9"/>
    <p:sldId id="359" r:id="rId10"/>
    <p:sldId id="315" r:id="rId11"/>
    <p:sldId id="312" r:id="rId12"/>
    <p:sldId id="285" r:id="rId13"/>
    <p:sldId id="314" r:id="rId14"/>
    <p:sldId id="366" r:id="rId15"/>
    <p:sldId id="343" r:id="rId16"/>
    <p:sldId id="344" r:id="rId17"/>
    <p:sldId id="346" r:id="rId18"/>
    <p:sldId id="361" r:id="rId19"/>
    <p:sldId id="340" r:id="rId20"/>
    <p:sldId id="325" r:id="rId21"/>
    <p:sldId id="321" r:id="rId22"/>
    <p:sldId id="341" r:id="rId23"/>
    <p:sldId id="345" r:id="rId24"/>
    <p:sldId id="324" r:id="rId25"/>
    <p:sldId id="364" r:id="rId26"/>
    <p:sldId id="365" r:id="rId27"/>
    <p:sldId id="342" r:id="rId28"/>
    <p:sldId id="357" r:id="rId29"/>
    <p:sldId id="353" r:id="rId30"/>
    <p:sldId id="350" r:id="rId31"/>
    <p:sldId id="352" r:id="rId32"/>
    <p:sldId id="351" r:id="rId3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D0A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36" autoAdjust="0"/>
    <p:restoredTop sz="96353" autoAdjust="0"/>
  </p:normalViewPr>
  <p:slideViewPr>
    <p:cSldViewPr snapToGrid="0">
      <p:cViewPr varScale="1">
        <p:scale>
          <a:sx n="106" d="100"/>
          <a:sy n="106" d="100"/>
        </p:scale>
        <p:origin x="120" y="186"/>
      </p:cViewPr>
      <p:guideLst/>
    </p:cSldViewPr>
  </p:slideViewPr>
  <p:notesTextViewPr>
    <p:cViewPr>
      <p:scale>
        <a:sx n="66" d="100"/>
        <a:sy n="66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8FABF9-3D2B-46A5-9769-CEBB8AF81CC0}" type="datetimeFigureOut">
              <a:rPr lang="ko-KR" altLang="en-US" smtClean="0"/>
              <a:t>2023-12-17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CA1F50-6AA8-48F9-B423-66167A13D1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55896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CA1F50-6AA8-48F9-B423-66167A13D1E8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47060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연구 목표 </a:t>
            </a:r>
            <a:r>
              <a:rPr lang="en-US" altLang="ko-KR" dirty="0"/>
              <a:t>1,2</a:t>
            </a:r>
            <a:r>
              <a:rPr lang="ko-KR" altLang="en-US" dirty="0"/>
              <a:t>가 </a:t>
            </a:r>
            <a:r>
              <a:rPr lang="ko-KR" altLang="en-US" dirty="0" err="1"/>
              <a:t>같은말</a:t>
            </a:r>
            <a:r>
              <a:rPr lang="en-US" altLang="ko-KR" dirty="0"/>
              <a:t>/ 3</a:t>
            </a:r>
            <a:r>
              <a:rPr lang="ko-KR" altLang="en-US" dirty="0"/>
              <a:t>의 지형변화는 없지만 지형 제약이 있다고 </a:t>
            </a:r>
            <a:r>
              <a:rPr lang="ko-KR" altLang="en-US" dirty="0" err="1"/>
              <a:t>설명해야할듯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CA1F50-6AA8-48F9-B423-66167A13D1E8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46074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CA1F50-6AA8-48F9-B423-66167A13D1E8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71339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CA1F50-6AA8-48F9-B423-66167A13D1E8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840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시작시</a:t>
            </a:r>
            <a:r>
              <a:rPr lang="ko-KR" altLang="en-US" dirty="0"/>
              <a:t> 도끼 만 지급 및 </a:t>
            </a:r>
            <a:r>
              <a:rPr lang="ko-KR" altLang="en-US" dirty="0" err="1"/>
              <a:t>테크트리로</a:t>
            </a:r>
            <a:r>
              <a:rPr lang="ko-KR" altLang="en-US" dirty="0"/>
              <a:t> 제작 및 업그레이드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CA1F50-6AA8-48F9-B423-66167A13D1E8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72067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CA1F50-6AA8-48F9-B423-66167A13D1E8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70721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D2297394-4390-4D82-9D35-4E44BBC72258}" type="datetimeFigureOut">
              <a:rPr lang="ko-KR" altLang="en-US" smtClean="0"/>
              <a:t>2023-12-17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12D4243C-7836-45B6-9948-B9B0D21BC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03322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97394-4390-4D82-9D35-4E44BBC72258}" type="datetimeFigureOut">
              <a:rPr lang="ko-KR" altLang="en-US" smtClean="0"/>
              <a:t>2023-12-17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4243C-7836-45B6-9948-B9B0D21BC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26669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97394-4390-4D82-9D35-4E44BBC72258}" type="datetimeFigureOut">
              <a:rPr lang="ko-KR" altLang="en-US" smtClean="0"/>
              <a:t>2023-12-17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4243C-7836-45B6-9948-B9B0D21BC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01489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97394-4390-4D82-9D35-4E44BBC72258}" type="datetimeFigureOut">
              <a:rPr lang="ko-KR" altLang="en-US" smtClean="0"/>
              <a:t>2023-12-17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4243C-7836-45B6-9948-B9B0D21BC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61680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97394-4390-4D82-9D35-4E44BBC72258}" type="datetimeFigureOut">
              <a:rPr lang="ko-KR" altLang="en-US" smtClean="0"/>
              <a:t>2023-12-17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4243C-7836-45B6-9948-B9B0D21BC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62737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97394-4390-4D82-9D35-4E44BBC72258}" type="datetimeFigureOut">
              <a:rPr lang="ko-KR" altLang="en-US" smtClean="0"/>
              <a:t>2023-12-17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4243C-7836-45B6-9948-B9B0D21BC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60629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97394-4390-4D82-9D35-4E44BBC72258}" type="datetimeFigureOut">
              <a:rPr lang="ko-KR" altLang="en-US" smtClean="0"/>
              <a:t>2023-12-17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4243C-7836-45B6-9948-B9B0D21BC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701375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97394-4390-4D82-9D35-4E44BBC72258}" type="datetimeFigureOut">
              <a:rPr lang="ko-KR" altLang="en-US" smtClean="0"/>
              <a:t>2023-12-17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4243C-7836-45B6-9948-B9B0D21BCE71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907565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97394-4390-4D82-9D35-4E44BBC72258}" type="datetimeFigureOut">
              <a:rPr lang="ko-KR" altLang="en-US" smtClean="0"/>
              <a:t>2023-12-17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4243C-7836-45B6-9948-B9B0D21BC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3974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97394-4390-4D82-9D35-4E44BBC72258}" type="datetimeFigureOut">
              <a:rPr lang="ko-KR" altLang="en-US" smtClean="0"/>
              <a:t>2023-12-17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4243C-7836-45B6-9948-B9B0D21BC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02901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97394-4390-4D82-9D35-4E44BBC72258}" type="datetimeFigureOut">
              <a:rPr lang="ko-KR" altLang="en-US" smtClean="0"/>
              <a:t>2023-12-17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4243C-7836-45B6-9948-B9B0D21BC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9191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97394-4390-4D82-9D35-4E44BBC72258}" type="datetimeFigureOut">
              <a:rPr lang="ko-KR" altLang="en-US" smtClean="0"/>
              <a:t>2023-12-17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4243C-7836-45B6-9948-B9B0D21BC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0093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97394-4390-4D82-9D35-4E44BBC72258}" type="datetimeFigureOut">
              <a:rPr lang="ko-KR" altLang="en-US" smtClean="0"/>
              <a:t>2023-12-17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4243C-7836-45B6-9948-B9B0D21BC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96965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97394-4390-4D82-9D35-4E44BBC72258}" type="datetimeFigureOut">
              <a:rPr lang="ko-KR" altLang="en-US" smtClean="0"/>
              <a:t>2023-12-17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4243C-7836-45B6-9948-B9B0D21BC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58294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97394-4390-4D82-9D35-4E44BBC72258}" type="datetimeFigureOut">
              <a:rPr lang="ko-KR" altLang="en-US" smtClean="0"/>
              <a:t>2023-12-17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4243C-7836-45B6-9948-B9B0D21BC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53406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97394-4390-4D82-9D35-4E44BBC72258}" type="datetimeFigureOut">
              <a:rPr lang="ko-KR" altLang="en-US" smtClean="0"/>
              <a:t>2023-12-17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4243C-7836-45B6-9948-B9B0D21BC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8581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97394-4390-4D82-9D35-4E44BBC72258}" type="datetimeFigureOut">
              <a:rPr lang="ko-KR" altLang="en-US" smtClean="0"/>
              <a:t>2023-12-17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4243C-7836-45B6-9948-B9B0D21BC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09805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2297394-4390-4D82-9D35-4E44BBC72258}" type="datetimeFigureOut">
              <a:rPr lang="ko-KR" altLang="en-US" smtClean="0"/>
              <a:t>2023-12-17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12D4243C-7836-45B6-9948-B9B0D21BC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31691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1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1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1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1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1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1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inecraft.net/ko-kr" TargetMode="External"/><Relationship Id="rId2" Type="http://schemas.openxmlformats.org/officeDocument/2006/relationships/hyperlink" Target="https://www.youtube.com/watch?v=lheapd7bgLA&amp;t=522s&amp;ab_channel=Kurzgesagt%E2%80%93InaNutshel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tore.steampowered.com/app/252490/Rust/?l=koreana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623137-B854-4C5D-BA89-98E935BEFB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97137" y="3001297"/>
            <a:ext cx="7197726" cy="855406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>
            <a:normAutofit fontScale="90000"/>
          </a:bodyPr>
          <a:lstStyle/>
          <a:p>
            <a:r>
              <a:rPr lang="ko-KR" altLang="en-US" sz="5200" dirty="0"/>
              <a:t>마지막 달</a:t>
            </a:r>
          </a:p>
        </p:txBody>
      </p:sp>
      <p:sp>
        <p:nvSpPr>
          <p:cNvPr id="5" name="부제목 2">
            <a:extLst>
              <a:ext uri="{FF2B5EF4-FFF2-40B4-BE49-F238E27FC236}">
                <a16:creationId xmlns:a16="http://schemas.microsoft.com/office/drawing/2014/main" id="{2D484F95-D5CD-6B80-5EE0-4351B9FD2A7F}"/>
              </a:ext>
            </a:extLst>
          </p:cNvPr>
          <p:cNvSpPr txBox="1">
            <a:spLocks/>
          </p:cNvSpPr>
          <p:nvPr/>
        </p:nvSpPr>
        <p:spPr>
          <a:xfrm>
            <a:off x="9694863" y="5416447"/>
            <a:ext cx="2138486" cy="1135355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 vert="horz" lIns="91440" tIns="45720" rIns="91440" bIns="45720" rtlCol="0" anchor="t">
            <a:normAutofit lnSpcReduction="10000"/>
          </a:bodyPr>
          <a:lstStyle>
            <a:lvl1pPr marL="0" indent="0" algn="r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all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2016182041 </a:t>
            </a:r>
            <a:r>
              <a:rPr lang="ko-KR" altLang="en-US" dirty="0"/>
              <a:t>조영환</a:t>
            </a:r>
            <a:endParaRPr lang="en-US" altLang="ko-KR" dirty="0"/>
          </a:p>
          <a:p>
            <a:r>
              <a:rPr lang="en-US" altLang="ko-KR" dirty="0"/>
              <a:t>2016182009 </a:t>
            </a:r>
            <a:r>
              <a:rPr lang="ko-KR" altLang="en-US" dirty="0"/>
              <a:t>김태현</a:t>
            </a:r>
            <a:endParaRPr lang="en-US" altLang="ko-KR" dirty="0"/>
          </a:p>
          <a:p>
            <a:r>
              <a:rPr lang="en-US" altLang="ko-KR" dirty="0"/>
              <a:t>2021182021 </a:t>
            </a:r>
            <a:r>
              <a:rPr lang="ko-KR" altLang="en-US" dirty="0" err="1"/>
              <a:t>양영현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119123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6DA9CF-7EEF-4B39-86EA-70904B34D08D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밀물 썰물의 사이클 전환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5566486-DA8B-4AD3-8E79-395DDC742E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6752296" cy="3798168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>
            <a:normAutofit/>
          </a:bodyPr>
          <a:lstStyle/>
          <a:p>
            <a:r>
              <a:rPr lang="ko-KR" altLang="en-US" dirty="0"/>
              <a:t>시간이 지나면서 밀물</a:t>
            </a:r>
            <a:r>
              <a:rPr lang="en-US" altLang="ko-KR" dirty="0"/>
              <a:t>/</a:t>
            </a:r>
            <a:r>
              <a:rPr lang="ko-KR" altLang="en-US" dirty="0"/>
              <a:t>썰물의 주기가 빠르고 높아 진다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밀물 기간의 수위가 높아져서 더 높은 건물을 점령해야 한다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썰물 기간에 지역 탐사</a:t>
            </a:r>
            <a:r>
              <a:rPr lang="en-US" altLang="ko-KR" dirty="0"/>
              <a:t>, </a:t>
            </a:r>
            <a:r>
              <a:rPr lang="ko-KR" altLang="en-US" dirty="0"/>
              <a:t>고층 건물의 탐험을 해야 한다 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시간이 지나면서 주기의 지속 시간이 길어진다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밀물 기간이 길어지면 자원이 가공되지 않아 자원 결핍이 발생할 수 있다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썰물 기간이 길어지면 기지를 개선하지 못해 비효율적인 설계로 인한 손해가 증가한다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F9BE16CE-A55F-4B37-8FEC-0587F14A7005}"/>
              </a:ext>
            </a:extLst>
          </p:cNvPr>
          <p:cNvSpPr/>
          <p:nvPr/>
        </p:nvSpPr>
        <p:spPr>
          <a:xfrm>
            <a:off x="7438098" y="2142067"/>
            <a:ext cx="3379128" cy="3798168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BD627EE7-E3B0-44E3-97BB-7AE37FEB38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5133" y="2157780"/>
            <a:ext cx="3379129" cy="215683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EBD2CD99-9015-4C10-A1D0-6129125F62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7409" y="5488147"/>
            <a:ext cx="2000102" cy="26954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B5345B1E-62AB-40E2-9B52-82F8F2A09F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7409" y="5122473"/>
            <a:ext cx="2000102" cy="27149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D55C616-6517-4472-BDB3-75058EFE460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7409" y="4756799"/>
            <a:ext cx="2000102" cy="271498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A6F2B4F5-9269-45C9-B4ED-5EF65E111EE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7409" y="4393078"/>
            <a:ext cx="2000102" cy="269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8797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EFFA56-E2BD-4098-869C-C5E9EDC2D3F6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밀물 시기</a:t>
            </a:r>
            <a:r>
              <a:rPr lang="en-US" altLang="ko-KR" dirty="0"/>
              <a:t>,</a:t>
            </a:r>
            <a:r>
              <a:rPr lang="ko-KR" altLang="en-US" dirty="0"/>
              <a:t> 썰물 시기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37A83D5-A633-4F23-9905-59BE9950F9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3379127" cy="3798168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500" dirty="0"/>
              <a:t>밀물 시기</a:t>
            </a:r>
            <a:endParaRPr lang="en-US" altLang="ko-KR" sz="2500" dirty="0"/>
          </a:p>
          <a:p>
            <a:r>
              <a:rPr lang="ko-KR" altLang="en-US" dirty="0"/>
              <a:t>고지대로 대피해서 </a:t>
            </a:r>
            <a:r>
              <a:rPr lang="ko-KR" altLang="en-US" dirty="0">
                <a:solidFill>
                  <a:schemeClr val="accent5"/>
                </a:solidFill>
              </a:rPr>
              <a:t>기지를 건설</a:t>
            </a:r>
            <a:r>
              <a:rPr lang="en-US" altLang="ko-KR" dirty="0">
                <a:solidFill>
                  <a:schemeClr val="accent5"/>
                </a:solidFill>
              </a:rPr>
              <a:t>,</a:t>
            </a:r>
            <a:r>
              <a:rPr lang="ko-KR" altLang="en-US" dirty="0">
                <a:solidFill>
                  <a:schemeClr val="accent5"/>
                </a:solidFill>
              </a:rPr>
              <a:t>정비</a:t>
            </a:r>
            <a:r>
              <a:rPr lang="en-US" altLang="ko-KR" dirty="0">
                <a:solidFill>
                  <a:schemeClr val="accent5"/>
                </a:solidFill>
              </a:rPr>
              <a:t>,</a:t>
            </a:r>
            <a:r>
              <a:rPr lang="ko-KR" altLang="en-US" dirty="0">
                <a:solidFill>
                  <a:schemeClr val="accent5"/>
                </a:solidFill>
              </a:rPr>
              <a:t>방어</a:t>
            </a:r>
            <a:r>
              <a:rPr lang="ko-KR" altLang="en-US" dirty="0"/>
              <a:t> 하는 단계</a:t>
            </a:r>
            <a:endParaRPr lang="en-US" altLang="ko-KR" dirty="0"/>
          </a:p>
          <a:p>
            <a:r>
              <a:rPr lang="ko-KR" altLang="en-US" dirty="0"/>
              <a:t>자동화 시설이 정지한다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sz="2500" dirty="0"/>
              <a:t>썰물 시기</a:t>
            </a:r>
            <a:endParaRPr lang="en-US" altLang="ko-KR" sz="2500" dirty="0"/>
          </a:p>
          <a:p>
            <a:r>
              <a:rPr lang="ko-KR" altLang="en-US" dirty="0"/>
              <a:t>저지대로 내려가 </a:t>
            </a:r>
            <a:r>
              <a:rPr lang="ko-KR" altLang="en-US" dirty="0">
                <a:solidFill>
                  <a:schemeClr val="accent5"/>
                </a:solidFill>
              </a:rPr>
              <a:t>자원을 획득</a:t>
            </a:r>
            <a:r>
              <a:rPr lang="ko-KR" altLang="en-US" dirty="0"/>
              <a:t>하는 단계</a:t>
            </a:r>
            <a:endParaRPr lang="en-US" altLang="ko-KR" dirty="0"/>
          </a:p>
          <a:p>
            <a:r>
              <a:rPr lang="ko-KR" altLang="en-US" dirty="0"/>
              <a:t>자동화 시설이 가동된다 </a:t>
            </a:r>
          </a:p>
          <a:p>
            <a:pPr marL="0" indent="0">
              <a:buNone/>
            </a:pPr>
            <a:endParaRPr lang="ko-KR" altLang="en-US" sz="2500" dirty="0"/>
          </a:p>
        </p:txBody>
      </p:sp>
      <p:pic>
        <p:nvPicPr>
          <p:cNvPr id="4" name="그림 3" descr="스크린샷, 만화 영화, 픽셀이(가) 표시된 사진&#10;&#10;자동 생성된 설명">
            <a:extLst>
              <a:ext uri="{FF2B5EF4-FFF2-40B4-BE49-F238E27FC236}">
                <a16:creationId xmlns:a16="http://schemas.microsoft.com/office/drawing/2014/main" id="{DFEFAC90-17B4-E923-947E-C34B770C15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0426" y="2166426"/>
            <a:ext cx="3107842" cy="3773809"/>
          </a:xfrm>
          <a:prstGeom prst="rect">
            <a:avLst/>
          </a:prstGeom>
        </p:spPr>
      </p:pic>
      <p:pic>
        <p:nvPicPr>
          <p:cNvPr id="6" name="그림 5" descr="스크린샷, 픽셀이(가) 표시된 사진&#10;&#10;자동 생성된 설명">
            <a:extLst>
              <a:ext uri="{FF2B5EF4-FFF2-40B4-BE49-F238E27FC236}">
                <a16:creationId xmlns:a16="http://schemas.microsoft.com/office/drawing/2014/main" id="{03353FC2-6A49-9721-5022-78BC0E6CB4FD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4277" y="2167435"/>
            <a:ext cx="3106800" cy="37728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405C2530-4A2D-327D-0455-6CC00638042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7547" y="2323417"/>
            <a:ext cx="2793599" cy="27149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5EC9CAD-181E-6ABC-74DB-73C6ACEF8E2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0877" y="2323417"/>
            <a:ext cx="2793600" cy="269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700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988B6DBB-305F-147F-C83D-1F726045969B}"/>
              </a:ext>
            </a:extLst>
          </p:cNvPr>
          <p:cNvSpPr txBox="1">
            <a:spLocks/>
          </p:cNvSpPr>
          <p:nvPr/>
        </p:nvSpPr>
        <p:spPr>
          <a:xfrm>
            <a:off x="7565574" y="2142065"/>
            <a:ext cx="3251652" cy="3798168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endParaRPr lang="en-US" altLang="ko-KR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1494923-7577-4118-997F-EA0A33D52C9F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폭풍전야 시기</a:t>
            </a:r>
            <a:r>
              <a:rPr lang="en-US" altLang="ko-KR" dirty="0"/>
              <a:t>,</a:t>
            </a:r>
            <a:r>
              <a:rPr lang="ko-KR" altLang="en-US" dirty="0"/>
              <a:t>최후의 시련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B9FAA24-A70E-4569-A6FD-258DBE24A1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5"/>
            <a:ext cx="3376347" cy="3798168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>
            <a:normAutofit/>
          </a:bodyPr>
          <a:lstStyle/>
          <a:p>
            <a:pPr>
              <a:buClrTx/>
            </a:pPr>
            <a:r>
              <a:rPr lang="ko-KR" altLang="en-US" dirty="0"/>
              <a:t>최후의 시련을 대비하여 자원을 대량으로 축적하는 </a:t>
            </a:r>
            <a:r>
              <a:rPr lang="ko-KR" altLang="en-US" dirty="0">
                <a:solidFill>
                  <a:schemeClr val="accent5"/>
                </a:solidFill>
              </a:rPr>
              <a:t>지속적인 썰물 시기</a:t>
            </a:r>
            <a:endParaRPr lang="en-US" altLang="ko-KR" dirty="0">
              <a:solidFill>
                <a:schemeClr val="accent5"/>
              </a:solidFill>
            </a:endParaRPr>
          </a:p>
          <a:p>
            <a:pPr>
              <a:buClrTx/>
            </a:pPr>
            <a:r>
              <a:rPr lang="ko-KR" altLang="en-US" dirty="0"/>
              <a:t>기지 건설이 해금된다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  <a:p>
            <a:pPr>
              <a:buClrTx/>
            </a:pPr>
            <a:r>
              <a:rPr lang="ko-KR" altLang="en-US" dirty="0"/>
              <a:t>가능한 모든 자원을 동원해 생산력을 강화 시켜 </a:t>
            </a:r>
            <a:r>
              <a:rPr lang="ko-KR" altLang="en-US" dirty="0">
                <a:solidFill>
                  <a:schemeClr val="accent5"/>
                </a:solidFill>
              </a:rPr>
              <a:t>자원을 비축</a:t>
            </a:r>
            <a:r>
              <a:rPr lang="ko-KR" altLang="en-US" dirty="0"/>
              <a:t>해야 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3C5B20-75DC-E083-4984-675F31BD606F}"/>
              </a:ext>
            </a:extLst>
          </p:cNvPr>
          <p:cNvSpPr txBox="1"/>
          <p:nvPr/>
        </p:nvSpPr>
        <p:spPr>
          <a:xfrm>
            <a:off x="8310469" y="3389073"/>
            <a:ext cx="17283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폭풍 전야 시기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89DA29F1-FBB8-75F8-11BF-75DBA6CE8F20}"/>
              </a:ext>
            </a:extLst>
          </p:cNvPr>
          <p:cNvSpPr txBox="1">
            <a:spLocks/>
          </p:cNvSpPr>
          <p:nvPr/>
        </p:nvSpPr>
        <p:spPr>
          <a:xfrm>
            <a:off x="4125688" y="2142065"/>
            <a:ext cx="3376346" cy="3798168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ko-KR" altLang="en-US"/>
              <a:t>자원을 더 이상 생산 할 수 없고 </a:t>
            </a:r>
            <a:r>
              <a:rPr lang="ko-KR" altLang="en-US">
                <a:solidFill>
                  <a:schemeClr val="accent5"/>
                </a:solidFill>
              </a:rPr>
              <a:t>소비만 하면서 버텨야 하는 단계</a:t>
            </a:r>
            <a:endParaRPr lang="en-US" altLang="ko-KR">
              <a:solidFill>
                <a:schemeClr val="accent5"/>
              </a:solidFill>
            </a:endParaRPr>
          </a:p>
          <a:p>
            <a:pPr>
              <a:buClrTx/>
            </a:pPr>
            <a:r>
              <a:rPr lang="ko-KR" altLang="en-US"/>
              <a:t>엔딩 직전에</a:t>
            </a:r>
            <a:r>
              <a:rPr lang="en-US" altLang="ko-KR"/>
              <a:t>, </a:t>
            </a:r>
            <a:r>
              <a:rPr lang="ko-KR" altLang="en-US">
                <a:solidFill>
                  <a:schemeClr val="accent5"/>
                </a:solidFill>
              </a:rPr>
              <a:t>플레이어에게 마지막 도전을 주는 단계</a:t>
            </a:r>
            <a:endParaRPr lang="en-US" altLang="ko-KR">
              <a:solidFill>
                <a:schemeClr val="accent5"/>
              </a:solidFill>
            </a:endParaRPr>
          </a:p>
          <a:p>
            <a:pPr>
              <a:buClrTx/>
            </a:pPr>
            <a:r>
              <a:rPr lang="ko-KR" altLang="en-US"/>
              <a:t>밀물과 썰물의 주기가 점점 빨라지고 기온이 하강한다</a:t>
            </a:r>
            <a:endParaRPr lang="en-US" altLang="ko-KR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1123F456-8146-3EFA-7F32-256FD5E05069}"/>
              </a:ext>
            </a:extLst>
          </p:cNvPr>
          <p:cNvPicPr preferRelativeResize="0"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8199" y="2989351"/>
            <a:ext cx="2880000" cy="288000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0D26D80-27EB-1CE5-15E4-FD15BF7CBF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8199" y="4368792"/>
            <a:ext cx="2880000" cy="240000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64F4959-2484-B6A6-6FB5-EC1CBE2F8F3F}"/>
              </a:ext>
            </a:extLst>
          </p:cNvPr>
          <p:cNvSpPr txBox="1"/>
          <p:nvPr/>
        </p:nvSpPr>
        <p:spPr>
          <a:xfrm>
            <a:off x="8425886" y="4665180"/>
            <a:ext cx="14446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최후의 시련</a:t>
            </a:r>
          </a:p>
        </p:txBody>
      </p:sp>
    </p:spTree>
    <p:extLst>
      <p:ext uri="{BB962C8B-B14F-4D97-AF65-F5344CB8AC3E}">
        <p14:creationId xmlns:p14="http://schemas.microsoft.com/office/powerpoint/2010/main" val="28531738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98B5E2-890E-4064-9C08-CDDB81050808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자원 재충전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3B98FC5-9A9A-488F-90F3-3C369D753A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3376347" cy="3799732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자원은 밀물이 한 번 지나가면 재충전된다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자원에 따라 다른 재충전 속도를 가진다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각 자원은 </a:t>
            </a:r>
            <a:r>
              <a:rPr lang="ko-KR" altLang="en-US" dirty="0" err="1"/>
              <a:t>바이옴</a:t>
            </a:r>
            <a:r>
              <a:rPr lang="ko-KR" altLang="en-US" dirty="0"/>
              <a:t> 시스템에 따라 자원 분포도가 다르다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8641A01-69EB-4001-9B1D-E5D612C07A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2148" y="2142067"/>
            <a:ext cx="6755078" cy="3799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99974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FD7412-7A37-454A-BD81-F7FCA4765680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밀물 썰물의 사이클 구현 방식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4B1CE7D-45CA-4AA1-AE0F-7D9B60E335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2" y="2142067"/>
            <a:ext cx="10131424" cy="3798168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>
            <a:normAutofit/>
          </a:bodyPr>
          <a:lstStyle/>
          <a:p>
            <a:pPr lvl="0">
              <a:defRPr/>
            </a:pPr>
            <a:r>
              <a:rPr lang="en-US" altLang="ko-KR" sz="2200" dirty="0"/>
              <a:t>custom shader</a:t>
            </a:r>
            <a:r>
              <a:rPr lang="ko-KR" altLang="en-US" sz="2200" dirty="0"/>
              <a:t>를 기초로 </a:t>
            </a:r>
            <a:r>
              <a:rPr lang="en-US" altLang="ko-KR" sz="2200" dirty="0"/>
              <a:t>reflection</a:t>
            </a:r>
            <a:r>
              <a:rPr lang="ko-KR" altLang="en-US" sz="2200" dirty="0"/>
              <a:t> </a:t>
            </a:r>
            <a:r>
              <a:rPr lang="en-US" altLang="ko-KR" sz="2200" dirty="0"/>
              <a:t>probe</a:t>
            </a:r>
            <a:r>
              <a:rPr lang="ko-KR" altLang="en-US" sz="2200" dirty="0"/>
              <a:t>를 통한 투명 물 제작 하고 </a:t>
            </a:r>
            <a:r>
              <a:rPr lang="ko-KR" altLang="en-US" sz="2200" dirty="0" err="1"/>
              <a:t>노멀맵을</a:t>
            </a:r>
            <a:r>
              <a:rPr lang="ko-KR" altLang="en-US" sz="2200" dirty="0"/>
              <a:t> 바탕으로 파도를 구현</a:t>
            </a:r>
          </a:p>
          <a:p>
            <a:pPr lvl="0">
              <a:defRPr/>
            </a:pPr>
            <a:r>
              <a:rPr lang="ko-KR" altLang="en-US" sz="2200" dirty="0"/>
              <a:t>여기서 더욱 자연스럽게 구현하기 위해 </a:t>
            </a:r>
            <a:r>
              <a:rPr lang="en-US" altLang="ko-KR" sz="2200" dirty="0"/>
              <a:t>vertex </a:t>
            </a:r>
            <a:r>
              <a:rPr lang="ko-KR" altLang="en-US" sz="2200" dirty="0"/>
              <a:t>를 많이 연산하여 부드러운 곡선의 파도를 만듦</a:t>
            </a:r>
          </a:p>
          <a:p>
            <a:pPr lvl="0">
              <a:defRPr/>
            </a:pPr>
            <a:r>
              <a:rPr lang="en-US" altLang="ko-KR" sz="2200" dirty="0"/>
              <a:t>specular</a:t>
            </a:r>
            <a:r>
              <a:rPr lang="ko-KR" altLang="en-US" sz="2200" dirty="0"/>
              <a:t>와 굴절 연산을 통해 사실적인 표현</a:t>
            </a:r>
          </a:p>
        </p:txBody>
      </p:sp>
    </p:spTree>
    <p:extLst>
      <p:ext uri="{BB962C8B-B14F-4D97-AF65-F5344CB8AC3E}">
        <p14:creationId xmlns:p14="http://schemas.microsoft.com/office/powerpoint/2010/main" val="14338497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FD7412-7A37-454A-BD81-F7FCA4765680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뗏목 탐사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D5F0A99-AB26-40A8-8485-A4BB6EA510B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17" r="30080"/>
          <a:stretch/>
        </p:blipFill>
        <p:spPr>
          <a:xfrm>
            <a:off x="7440880" y="2142067"/>
            <a:ext cx="3376346" cy="3798168"/>
          </a:xfrm>
          <a:prstGeom prst="rect">
            <a:avLst/>
          </a:prstGeom>
        </p:spPr>
      </p:pic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4B1CE7D-45CA-4AA1-AE0F-7D9B60E335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2" y="2142067"/>
            <a:ext cx="6755078" cy="3798168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밀물 기간에 가능한 </a:t>
            </a:r>
            <a:r>
              <a:rPr lang="ko-KR" altLang="en-US" dirty="0">
                <a:solidFill>
                  <a:schemeClr val="accent5"/>
                </a:solidFill>
              </a:rPr>
              <a:t>제한적인 탐사</a:t>
            </a:r>
            <a:r>
              <a:rPr lang="ko-KR" altLang="en-US" dirty="0"/>
              <a:t>를 위한 시스템으로 뗏목 건설에 필요한 자원 때문에 초반에는 이용이 불가능하다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밀물 기간에도 잠기지 않은 고지대는 파악할 수 있기 때문에  </a:t>
            </a:r>
            <a:r>
              <a:rPr lang="ko-KR" altLang="en-US" dirty="0">
                <a:solidFill>
                  <a:schemeClr val="accent5"/>
                </a:solidFill>
              </a:rPr>
              <a:t>수위 상승으로 인해 이주할 고지대를 미리 수색</a:t>
            </a:r>
            <a:r>
              <a:rPr lang="ko-KR" altLang="en-US" dirty="0"/>
              <a:t>할 수 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신규</a:t>
            </a:r>
            <a:r>
              <a:rPr lang="en-US" altLang="ko-KR" dirty="0"/>
              <a:t>/</a:t>
            </a:r>
            <a:r>
              <a:rPr lang="ko-KR" altLang="en-US" dirty="0"/>
              <a:t>특수 자원의 위치를 미리 파악해 부표를 설치하고  썰물 기간에 탐사할 수 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반대로</a:t>
            </a:r>
            <a:r>
              <a:rPr lang="en-US" altLang="ko-KR" dirty="0"/>
              <a:t>, </a:t>
            </a:r>
            <a:r>
              <a:rPr lang="ko-KR" altLang="en-US" dirty="0"/>
              <a:t>썰물 기간동안 발견한 장소에 부표를 설치해 밀물 기간동안 탐사할 수도 있다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992540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FD7412-7A37-454A-BD81-F7FCA4765680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레이드 시스템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4B1CE7D-45CA-4AA1-AE0F-7D9B60E335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2" y="2142067"/>
            <a:ext cx="10131424" cy="3798168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밀물 기간이라면 </a:t>
            </a:r>
            <a:r>
              <a:rPr lang="ko-KR" altLang="en-US" dirty="0">
                <a:solidFill>
                  <a:schemeClr val="accent5"/>
                </a:solidFill>
              </a:rPr>
              <a:t>뗏목을 이용해 적 기지에 접근해 레이드를 수행 </a:t>
            </a:r>
            <a:r>
              <a:rPr lang="ko-KR" altLang="en-US" dirty="0"/>
              <a:t>가능하다</a:t>
            </a:r>
            <a:r>
              <a:rPr lang="en-US" altLang="ko-KR" dirty="0"/>
              <a:t>.</a:t>
            </a:r>
          </a:p>
          <a:p>
            <a:r>
              <a:rPr lang="ko-KR" altLang="en-US" dirty="0">
                <a:solidFill>
                  <a:schemeClr val="accent5"/>
                </a:solidFill>
              </a:rPr>
              <a:t>썰물 기간</a:t>
            </a:r>
            <a:r>
              <a:rPr lang="ko-KR" altLang="en-US" dirty="0"/>
              <a:t>은 기지 외부 탐사에 집중할 수 있도록 </a:t>
            </a:r>
            <a:r>
              <a:rPr lang="ko-KR" altLang="en-US" dirty="0">
                <a:solidFill>
                  <a:schemeClr val="accent5"/>
                </a:solidFill>
              </a:rPr>
              <a:t>레이드가 불가능</a:t>
            </a:r>
            <a:r>
              <a:rPr lang="ko-KR" altLang="en-US" dirty="0"/>
              <a:t>해 기지 방어를 신경 쓰지 않고 외부 탐사를 나설 수 있고</a:t>
            </a:r>
            <a:r>
              <a:rPr lang="en-US" altLang="ko-KR" dirty="0"/>
              <a:t>, </a:t>
            </a:r>
            <a:r>
              <a:rPr lang="ko-KR" altLang="en-US" dirty="0"/>
              <a:t>기지 내부 관리에 집중해야 하는 </a:t>
            </a:r>
            <a:r>
              <a:rPr lang="ko-KR" altLang="en-US" dirty="0">
                <a:solidFill>
                  <a:schemeClr val="accent5"/>
                </a:solidFill>
              </a:rPr>
              <a:t>밀물 기간</a:t>
            </a:r>
            <a:r>
              <a:rPr lang="ko-KR" altLang="en-US" dirty="0"/>
              <a:t>에만 </a:t>
            </a:r>
            <a:r>
              <a:rPr lang="ko-KR" altLang="en-US" dirty="0">
                <a:solidFill>
                  <a:schemeClr val="accent5"/>
                </a:solidFill>
              </a:rPr>
              <a:t>레이드가 가능</a:t>
            </a:r>
            <a:r>
              <a:rPr lang="ko-KR" altLang="en-US" dirty="0"/>
              <a:t>하다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밀물 기간 내내 기지를 방어하는 것에 대한 피로도 문제의 가능성을 해결하기 위해 돌파 제한 시스템이 존재한다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레이드 시 다음 층으로 넘어가는 것을 </a:t>
            </a:r>
            <a:r>
              <a:rPr lang="en-US" altLang="ko-KR" dirty="0"/>
              <a:t>“</a:t>
            </a:r>
            <a:r>
              <a:rPr lang="ko-KR" altLang="en-US" dirty="0"/>
              <a:t>돌파</a:t>
            </a:r>
            <a:r>
              <a:rPr lang="en-US" altLang="ko-KR" dirty="0"/>
              <a:t>”</a:t>
            </a:r>
            <a:r>
              <a:rPr lang="ko-KR" altLang="en-US" dirty="0"/>
              <a:t>라고 하고 </a:t>
            </a:r>
            <a:r>
              <a:rPr lang="ko-KR" altLang="en-US" dirty="0">
                <a:solidFill>
                  <a:schemeClr val="accent5"/>
                </a:solidFill>
              </a:rPr>
              <a:t>기지의 상태에 따라 돌파에 제한</a:t>
            </a:r>
            <a:r>
              <a:rPr lang="ko-KR" altLang="en-US" dirty="0"/>
              <a:t>이 발생한다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631371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4CFDEA-DCB4-5E06-12BC-655B1314E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레이드 방어 시스템</a:t>
            </a:r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A1573498-403A-36C3-1513-1CA1F6E6B6F7}"/>
              </a:ext>
            </a:extLst>
          </p:cNvPr>
          <p:cNvSpPr txBox="1">
            <a:spLocks/>
          </p:cNvSpPr>
          <p:nvPr/>
        </p:nvSpPr>
        <p:spPr>
          <a:xfrm>
            <a:off x="6867331" y="2132736"/>
            <a:ext cx="3949894" cy="3798168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돌파 제한은 게임을 일시적으로 중단하고 </a:t>
            </a:r>
            <a:r>
              <a:rPr lang="ko-KR" altLang="en-US" dirty="0">
                <a:solidFill>
                  <a:schemeClr val="accent5"/>
                </a:solidFill>
              </a:rPr>
              <a:t>쉬는 유저를 배려</a:t>
            </a:r>
            <a:r>
              <a:rPr lang="ko-KR" altLang="en-US" dirty="0"/>
              <a:t>하는 시스템이다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밀물 기간은 내정을 위한 주기로 설정되어 외부 탐사가 적합하지 않다</a:t>
            </a:r>
            <a:r>
              <a:rPr lang="en-US" altLang="ko-KR" dirty="0"/>
              <a:t>.</a:t>
            </a:r>
            <a:r>
              <a:rPr lang="ko-KR" altLang="en-US" dirty="0"/>
              <a:t> 이를 제약하기 위한 기능으로도 돌파 제한이 작동한다</a:t>
            </a:r>
            <a:r>
              <a:rPr lang="en-US" altLang="ko-KR" dirty="0"/>
              <a:t>.</a:t>
            </a:r>
          </a:p>
          <a:p>
            <a:r>
              <a:rPr lang="ko-KR" altLang="en-US" dirty="0">
                <a:solidFill>
                  <a:schemeClr val="accent5"/>
                </a:solidFill>
              </a:rPr>
              <a:t>레이드는 해수면에서 시작</a:t>
            </a:r>
            <a:r>
              <a:rPr lang="ko-KR" altLang="en-US" dirty="0"/>
              <a:t>한다</a:t>
            </a:r>
            <a:r>
              <a:rPr lang="en-US" altLang="ko-KR" dirty="0"/>
              <a:t>. </a:t>
            </a:r>
            <a:r>
              <a:rPr lang="ko-KR" altLang="en-US" dirty="0"/>
              <a:t>해수면이 낮은 지역 부터 레이드를 시작할수록 돌파 제한이 많이 생겨난다</a:t>
            </a:r>
            <a:r>
              <a:rPr lang="en-US" altLang="ko-KR" dirty="0"/>
              <a:t>.</a:t>
            </a:r>
          </a:p>
        </p:txBody>
      </p:sp>
      <p:pic>
        <p:nvPicPr>
          <p:cNvPr id="8" name="그림 7" descr="스크린샷, 텍스트이(가) 표시된 사진&#10;&#10;자동 생성된 설명">
            <a:extLst>
              <a:ext uri="{FF2B5EF4-FFF2-40B4-BE49-F238E27FC236}">
                <a16:creationId xmlns:a16="http://schemas.microsoft.com/office/drawing/2014/main" id="{1F7A7077-93D5-4A03-33CE-4183619047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1" y="2142235"/>
            <a:ext cx="6089582" cy="379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3162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FD7412-7A37-454A-BD81-F7FCA4765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소비재</a:t>
            </a:r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232750F1-7F1E-E27F-F381-FE645BFF0490}"/>
              </a:ext>
            </a:extLst>
          </p:cNvPr>
          <p:cNvSpPr txBox="1">
            <a:spLocks/>
          </p:cNvSpPr>
          <p:nvPr/>
        </p:nvSpPr>
        <p:spPr>
          <a:xfrm>
            <a:off x="6652726" y="2132736"/>
            <a:ext cx="4164499" cy="3798168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700" dirty="0"/>
              <a:t>소비재는 사이클에 따라 생존 할 수 있는 식량의 수 이다</a:t>
            </a:r>
            <a:r>
              <a:rPr lang="en-US" altLang="ko-KR" sz="1700" dirty="0"/>
              <a:t>.</a:t>
            </a:r>
          </a:p>
          <a:p>
            <a:r>
              <a:rPr lang="ko-KR" altLang="en-US" sz="1700" dirty="0"/>
              <a:t>각 </a:t>
            </a:r>
            <a:r>
              <a:rPr lang="en-US" altLang="ko-KR" sz="1700" dirty="0"/>
              <a:t>3</a:t>
            </a:r>
            <a:r>
              <a:rPr lang="ko-KR" altLang="en-US" sz="1700" dirty="0"/>
              <a:t>단계로 나뉘어져 있으며 부족</a:t>
            </a:r>
            <a:r>
              <a:rPr lang="en-US" altLang="ko-KR" sz="1700" dirty="0"/>
              <a:t>,</a:t>
            </a:r>
            <a:r>
              <a:rPr lang="ko-KR" altLang="en-US" sz="1700" dirty="0"/>
              <a:t>양호</a:t>
            </a:r>
            <a:r>
              <a:rPr lang="en-US" altLang="ko-KR" sz="1700" dirty="0"/>
              <a:t>,</a:t>
            </a:r>
            <a:r>
              <a:rPr lang="ko-KR" altLang="en-US" sz="1700" dirty="0"/>
              <a:t>과잉 으로 나눌 수 있다</a:t>
            </a:r>
            <a:r>
              <a:rPr lang="en-US" altLang="ko-KR" sz="1700" dirty="0"/>
              <a:t>.</a:t>
            </a:r>
          </a:p>
          <a:p>
            <a:r>
              <a:rPr lang="ko-KR" altLang="en-US" sz="1700" dirty="0"/>
              <a:t>부족 </a:t>
            </a:r>
            <a:r>
              <a:rPr lang="en-US" altLang="ko-KR" sz="1700" dirty="0"/>
              <a:t>: </a:t>
            </a:r>
            <a:r>
              <a:rPr lang="ko-KR" altLang="en-US" sz="1700" dirty="0"/>
              <a:t>이번 사이클이 지나면 생존 불가능한 상태</a:t>
            </a:r>
            <a:endParaRPr lang="en-US" altLang="ko-KR" sz="1700" dirty="0"/>
          </a:p>
          <a:p>
            <a:r>
              <a:rPr lang="ko-KR" altLang="en-US" sz="1700" dirty="0"/>
              <a:t>양호 </a:t>
            </a:r>
            <a:r>
              <a:rPr lang="en-US" altLang="ko-KR" sz="1700" dirty="0"/>
              <a:t>: </a:t>
            </a:r>
            <a:r>
              <a:rPr lang="ko-KR" altLang="en-US" sz="1700" dirty="0"/>
              <a:t>이번 사이클이 지나도 생존 가능한 상태</a:t>
            </a:r>
            <a:endParaRPr lang="en-US" altLang="ko-KR" sz="1700" dirty="0"/>
          </a:p>
          <a:p>
            <a:r>
              <a:rPr lang="ko-KR" altLang="en-US" sz="1700" dirty="0"/>
              <a:t>과잉 </a:t>
            </a:r>
            <a:r>
              <a:rPr lang="en-US" altLang="ko-KR" sz="1700" dirty="0"/>
              <a:t>: </a:t>
            </a:r>
            <a:r>
              <a:rPr lang="ko-KR" altLang="en-US" sz="1700" dirty="0"/>
              <a:t>이번 사이클이 지나도 생존 가능하지만 소비재를 사용하고 남은 수량은 삭제된다</a:t>
            </a:r>
            <a:r>
              <a:rPr lang="en-US" altLang="ko-KR" sz="1700" dirty="0"/>
              <a:t>.</a:t>
            </a:r>
          </a:p>
          <a:p>
            <a:endParaRPr lang="en-US" altLang="ko-KR" sz="1700" dirty="0"/>
          </a:p>
        </p:txBody>
      </p:sp>
      <p:pic>
        <p:nvPicPr>
          <p:cNvPr id="5" name="내용 개체 틀 4" descr="그래픽, 스크린샷, 원, 디자인이(가) 표시된 사진&#10;&#10;자동 생성된 설명">
            <a:extLst>
              <a:ext uri="{FF2B5EF4-FFF2-40B4-BE49-F238E27FC236}">
                <a16:creationId xmlns:a16="http://schemas.microsoft.com/office/drawing/2014/main" id="{F16146A5-1180-58AD-8431-25A5F0709A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2414" y="4792134"/>
            <a:ext cx="2668236" cy="1080000"/>
          </a:xfrm>
        </p:spPr>
      </p:pic>
      <p:pic>
        <p:nvPicPr>
          <p:cNvPr id="7" name="그림 6" descr="텍스트, 스크린샷, 그래픽, 반창고이(가) 표시된 사진&#10;&#10;자동 생성된 설명">
            <a:extLst>
              <a:ext uri="{FF2B5EF4-FFF2-40B4-BE49-F238E27FC236}">
                <a16:creationId xmlns:a16="http://schemas.microsoft.com/office/drawing/2014/main" id="{08F3B27C-9AA8-9ED8-4A2C-81D1E005D6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1" y="2335847"/>
            <a:ext cx="2668236" cy="1080000"/>
          </a:xfrm>
          <a:prstGeom prst="rect">
            <a:avLst/>
          </a:prstGeom>
        </p:spPr>
      </p:pic>
      <p:pic>
        <p:nvPicPr>
          <p:cNvPr id="10" name="그림 9" descr="스크린샷, 그래픽, 디자인이(가) 표시된 사진&#10;&#10;자동 생성된 설명">
            <a:extLst>
              <a:ext uri="{FF2B5EF4-FFF2-40B4-BE49-F238E27FC236}">
                <a16:creationId xmlns:a16="http://schemas.microsoft.com/office/drawing/2014/main" id="{CA722B40-A9E4-6139-A928-AD7488459C8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7270" y="3561489"/>
            <a:ext cx="2668236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7910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FD7412-7A37-454A-BD81-F7FCA4765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식재료</a:t>
            </a:r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232750F1-7F1E-E27F-F381-FE645BFF0490}"/>
              </a:ext>
            </a:extLst>
          </p:cNvPr>
          <p:cNvSpPr txBox="1">
            <a:spLocks/>
          </p:cNvSpPr>
          <p:nvPr/>
        </p:nvSpPr>
        <p:spPr>
          <a:xfrm>
            <a:off x="6652726" y="2132736"/>
            <a:ext cx="4164499" cy="3798168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유통기한이 있어 지속적으로 생산해야 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식재료</a:t>
            </a:r>
            <a:r>
              <a:rPr lang="en-US" altLang="ko-KR" dirty="0"/>
              <a:t>: </a:t>
            </a:r>
            <a:r>
              <a:rPr lang="ko-KR" altLang="en-US" dirty="0"/>
              <a:t>생존을 위해 필수적으로 필요한 자원</a:t>
            </a:r>
            <a:endParaRPr lang="en-US" altLang="ko-KR" dirty="0"/>
          </a:p>
          <a:p>
            <a:r>
              <a:rPr lang="ko-KR" altLang="en-US" dirty="0"/>
              <a:t>소비재</a:t>
            </a:r>
            <a:r>
              <a:rPr lang="en-US" altLang="ko-KR" dirty="0"/>
              <a:t>: </a:t>
            </a:r>
            <a:r>
              <a:rPr lang="ko-KR" altLang="en-US" dirty="0"/>
              <a:t>식재료의 재료로 소모되는 자원</a:t>
            </a:r>
          </a:p>
        </p:txBody>
      </p:sp>
      <p:pic>
        <p:nvPicPr>
          <p:cNvPr id="18" name="내용 개체 틀 17" descr="텍스트, 스크린샷, 도표, 디자인이(가) 표시된 사진&#10;&#10;자동 생성된 설명">
            <a:extLst>
              <a:ext uri="{FF2B5EF4-FFF2-40B4-BE49-F238E27FC236}">
                <a16:creationId xmlns:a16="http://schemas.microsoft.com/office/drawing/2014/main" id="{CF10CB0A-8FBE-A171-4C09-EFAC5F1F13C9}"/>
              </a:ext>
            </a:extLst>
          </p:cNvPr>
          <p:cNvPicPr preferRelativeResize="0"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1" y="2132736"/>
            <a:ext cx="5839200" cy="3798000"/>
          </a:xfrm>
        </p:spPr>
      </p:pic>
    </p:spTree>
    <p:extLst>
      <p:ext uri="{BB962C8B-B14F-4D97-AF65-F5344CB8AC3E}">
        <p14:creationId xmlns:p14="http://schemas.microsoft.com/office/powerpoint/2010/main" val="26463435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id="{27691F16-A8CB-399D-E87E-4DBFC329FA96}"/>
              </a:ext>
            </a:extLst>
          </p:cNvPr>
          <p:cNvSpPr txBox="1">
            <a:spLocks/>
          </p:cNvSpPr>
          <p:nvPr/>
        </p:nvSpPr>
        <p:spPr>
          <a:xfrm>
            <a:off x="685801" y="2168339"/>
            <a:ext cx="10131425" cy="4450175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DFD7412-7A37-454A-BD81-F7FCA4765680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5835A3-4AF7-BC30-B532-DAAD53C97D2F}"/>
              </a:ext>
            </a:extLst>
          </p:cNvPr>
          <p:cNvSpPr txBox="1"/>
          <p:nvPr/>
        </p:nvSpPr>
        <p:spPr>
          <a:xfrm>
            <a:off x="685801" y="2168339"/>
            <a:ext cx="4525598" cy="47243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ko-KR" altLang="en-US" sz="2500" dirty="0"/>
              <a:t>게임 소개</a:t>
            </a:r>
            <a:endParaRPr lang="en-US" altLang="ko-KR" sz="2500" dirty="0"/>
          </a:p>
          <a:p>
            <a:pPr marL="342900" indent="-342900">
              <a:buFont typeface="+mj-lt"/>
              <a:buAutoNum type="arabicPeriod"/>
            </a:pPr>
            <a:r>
              <a:rPr lang="ko-KR" altLang="en-US" sz="2500" dirty="0"/>
              <a:t>게임 컨셉</a:t>
            </a:r>
            <a:endParaRPr lang="en-US" altLang="ko-KR" sz="2500" dirty="0"/>
          </a:p>
          <a:p>
            <a:pPr marL="342900" indent="-342900">
              <a:buFont typeface="+mj-lt"/>
              <a:buAutoNum type="arabicPeriod"/>
            </a:pPr>
            <a:r>
              <a:rPr lang="ko-KR" altLang="en-US" sz="2500" dirty="0"/>
              <a:t>연구 목표</a:t>
            </a:r>
            <a:endParaRPr lang="en-US" altLang="ko-KR" sz="2500" dirty="0"/>
          </a:p>
          <a:p>
            <a:pPr marL="342900" indent="-342900">
              <a:buFont typeface="+mj-lt"/>
              <a:buAutoNum type="arabicPeriod"/>
            </a:pPr>
            <a:r>
              <a:rPr lang="ko-KR" altLang="en-US" sz="2500" dirty="0"/>
              <a:t>게임 배경</a:t>
            </a:r>
            <a:endParaRPr lang="en-US" altLang="ko-KR" sz="2500" dirty="0"/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ko-KR" altLang="en-US" sz="2200" dirty="0"/>
              <a:t>게임월드</a:t>
            </a:r>
            <a:r>
              <a:rPr lang="en-US" altLang="ko-KR" sz="2200" dirty="0"/>
              <a:t>,</a:t>
            </a:r>
            <a:r>
              <a:rPr lang="ko-KR" altLang="en-US" sz="2200" dirty="0" err="1"/>
              <a:t>바이옴</a:t>
            </a:r>
            <a:r>
              <a:rPr lang="ko-KR" altLang="en-US" sz="2200" dirty="0"/>
              <a:t> 시스템</a:t>
            </a:r>
            <a:endParaRPr lang="en-US" altLang="ko-KR" sz="2200" dirty="0"/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ko-KR" altLang="en-US" sz="2200" dirty="0"/>
              <a:t>건물 디자인</a:t>
            </a:r>
            <a:endParaRPr lang="en-US" altLang="ko-KR" sz="2200" dirty="0"/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ko-KR" altLang="en-US" sz="2200" dirty="0"/>
              <a:t>플레이어</a:t>
            </a:r>
            <a:endParaRPr lang="en-US" altLang="ko-KR" sz="2200" dirty="0"/>
          </a:p>
          <a:p>
            <a:pPr marL="342900" indent="-342900">
              <a:buFont typeface="+mj-lt"/>
              <a:buAutoNum type="arabicPeriod"/>
            </a:pPr>
            <a:r>
              <a:rPr lang="ko-KR" altLang="en-US" sz="2500" dirty="0"/>
              <a:t>게임플레이 특징</a:t>
            </a:r>
            <a:endParaRPr lang="en-US" altLang="ko-KR" sz="2500" dirty="0"/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ko-KR" altLang="en-US" sz="2200" dirty="0"/>
              <a:t>밀물 썰물의 사이클 전환</a:t>
            </a:r>
            <a:endParaRPr lang="en-US" altLang="ko-KR" sz="2200" dirty="0"/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ko-KR" altLang="en-US" sz="2200" dirty="0"/>
              <a:t>밀물</a:t>
            </a:r>
            <a:r>
              <a:rPr lang="en-US" altLang="ko-KR" sz="2200" dirty="0"/>
              <a:t>,</a:t>
            </a:r>
            <a:r>
              <a:rPr lang="ko-KR" altLang="en-US" sz="2200" dirty="0"/>
              <a:t>썰물</a:t>
            </a:r>
            <a:r>
              <a:rPr lang="en-US" altLang="ko-KR" sz="2200" dirty="0"/>
              <a:t>,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ko-KR" altLang="en-US" sz="2200" dirty="0"/>
              <a:t>폭풍전야</a:t>
            </a:r>
            <a:r>
              <a:rPr lang="en-US" altLang="ko-KR" sz="2200" dirty="0"/>
              <a:t>,</a:t>
            </a:r>
            <a:r>
              <a:rPr lang="ko-KR" altLang="en-US" sz="2200" dirty="0"/>
              <a:t>최후의 시련 시기</a:t>
            </a:r>
            <a:endParaRPr lang="en-US" altLang="ko-KR" sz="2200" dirty="0"/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ko-KR" altLang="en-US" sz="2200" dirty="0"/>
              <a:t>탐사</a:t>
            </a:r>
            <a:endParaRPr lang="en-US" altLang="ko-KR" sz="2200" dirty="0"/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en-US" altLang="ko-KR" sz="2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01D891-07F8-B950-1D99-1F8988B3481D}"/>
              </a:ext>
            </a:extLst>
          </p:cNvPr>
          <p:cNvSpPr txBox="1"/>
          <p:nvPr/>
        </p:nvSpPr>
        <p:spPr>
          <a:xfrm>
            <a:off x="6096000" y="2168339"/>
            <a:ext cx="4099199" cy="44319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dirty="0"/>
              <a:t>6. </a:t>
            </a:r>
            <a:r>
              <a:rPr lang="ko-KR" altLang="en-US" sz="2500" dirty="0"/>
              <a:t>아이템</a:t>
            </a:r>
            <a:r>
              <a:rPr lang="en-US" altLang="ko-KR" sz="2500" dirty="0"/>
              <a:t>,</a:t>
            </a:r>
            <a:r>
              <a:rPr lang="ko-KR" altLang="en-US" sz="2500" dirty="0"/>
              <a:t>건설</a:t>
            </a:r>
            <a:endParaRPr lang="en-US" altLang="ko-KR" sz="25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ko-KR" altLang="en-US" sz="2200" dirty="0"/>
              <a:t>소비재</a:t>
            </a:r>
            <a:r>
              <a:rPr lang="en-US" altLang="ko-KR" sz="2200" dirty="0"/>
              <a:t>,</a:t>
            </a:r>
            <a:r>
              <a:rPr lang="ko-KR" altLang="en-US" sz="2200" dirty="0"/>
              <a:t>식재료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ko-KR" altLang="en-US" sz="2200" dirty="0"/>
              <a:t>중간재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ko-KR" altLang="en-US" sz="2200" dirty="0"/>
              <a:t>원자재</a:t>
            </a:r>
            <a:r>
              <a:rPr lang="en-US" altLang="ko-KR" sz="2200" dirty="0"/>
              <a:t>,</a:t>
            </a:r>
            <a:r>
              <a:rPr lang="ko-KR" altLang="en-US" sz="2200" dirty="0"/>
              <a:t>연료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ko-KR" altLang="en-US" sz="2200" dirty="0"/>
              <a:t>건축재 토양 건물 파이프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ko-KR" altLang="en-US" sz="2200" dirty="0"/>
              <a:t>건물의 종류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ko-KR" altLang="en-US" sz="2200" dirty="0"/>
              <a:t>건물의 디자인</a:t>
            </a:r>
            <a:endParaRPr lang="en-US" altLang="ko-KR" sz="2500" dirty="0"/>
          </a:p>
          <a:p>
            <a:r>
              <a:rPr lang="en-US" altLang="ko-KR" sz="2500" dirty="0"/>
              <a:t>7. </a:t>
            </a:r>
            <a:r>
              <a:rPr lang="ko-KR" altLang="en-US" sz="2500" dirty="0"/>
              <a:t>자원</a:t>
            </a:r>
            <a:r>
              <a:rPr lang="en-US" altLang="ko-KR" sz="2500" dirty="0"/>
              <a:t>, </a:t>
            </a:r>
            <a:r>
              <a:rPr lang="ko-KR" altLang="en-US" sz="2500" dirty="0"/>
              <a:t>전투</a:t>
            </a:r>
            <a:endParaRPr lang="en-US" altLang="ko-KR" sz="2500" dirty="0"/>
          </a:p>
          <a:p>
            <a:r>
              <a:rPr lang="en-US" altLang="ko-KR" sz="2500" dirty="0"/>
              <a:t>8. </a:t>
            </a:r>
            <a:r>
              <a:rPr lang="ko-KR" altLang="en-US" sz="2500" dirty="0"/>
              <a:t>탐사</a:t>
            </a:r>
            <a:r>
              <a:rPr lang="en-US" altLang="ko-KR" sz="2500" dirty="0"/>
              <a:t>,</a:t>
            </a:r>
            <a:r>
              <a:rPr lang="ko-KR" altLang="en-US" sz="2500" dirty="0"/>
              <a:t>레이드</a:t>
            </a:r>
            <a:endParaRPr lang="en-US" altLang="ko-KR" sz="2500" dirty="0"/>
          </a:p>
          <a:p>
            <a:r>
              <a:rPr lang="en-US" altLang="ko-KR" sz="2500" dirty="0"/>
              <a:t>9. </a:t>
            </a:r>
            <a:r>
              <a:rPr lang="ko-KR" altLang="en-US" sz="2500" dirty="0"/>
              <a:t>엔딩</a:t>
            </a:r>
            <a:endParaRPr lang="en-US" altLang="ko-KR" sz="2500" dirty="0"/>
          </a:p>
          <a:p>
            <a:r>
              <a:rPr lang="en-US" altLang="ko-KR" sz="2500" dirty="0"/>
              <a:t>10. </a:t>
            </a:r>
            <a:r>
              <a:rPr lang="ko-KR" altLang="en-US" sz="2500" dirty="0"/>
              <a:t>기술적 요소</a:t>
            </a:r>
            <a:r>
              <a:rPr lang="en-US" altLang="ko-KR" sz="2500" dirty="0"/>
              <a:t>,</a:t>
            </a:r>
            <a:r>
              <a:rPr lang="ko-KR" altLang="en-US" sz="2500" dirty="0"/>
              <a:t>차별성</a:t>
            </a:r>
            <a:endParaRPr lang="en-US" altLang="ko-KR" sz="2500" dirty="0"/>
          </a:p>
          <a:p>
            <a:r>
              <a:rPr lang="en-US" altLang="ko-KR" sz="2500" dirty="0"/>
              <a:t>11. </a:t>
            </a:r>
            <a:r>
              <a:rPr lang="ko-KR" altLang="en-US" sz="2500" dirty="0"/>
              <a:t>수강과목</a:t>
            </a:r>
            <a:r>
              <a:rPr lang="en-US" altLang="ko-KR" sz="2500" dirty="0"/>
              <a:t>,</a:t>
            </a:r>
            <a:r>
              <a:rPr lang="ko-KR" altLang="en-US" sz="2500" dirty="0"/>
              <a:t>일정</a:t>
            </a:r>
            <a:r>
              <a:rPr lang="en-US" altLang="ko-KR" sz="2500" dirty="0"/>
              <a:t>,</a:t>
            </a:r>
            <a:r>
              <a:rPr lang="ko-KR" altLang="en-US" sz="2500" dirty="0"/>
              <a:t>참고문헌</a:t>
            </a:r>
            <a:endParaRPr lang="en-US" altLang="ko-KR" sz="2500" dirty="0"/>
          </a:p>
        </p:txBody>
      </p:sp>
    </p:spTree>
    <p:extLst>
      <p:ext uri="{BB962C8B-B14F-4D97-AF65-F5344CB8AC3E}">
        <p14:creationId xmlns:p14="http://schemas.microsoft.com/office/powerpoint/2010/main" val="262142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FD7412-7A37-454A-BD81-F7FCA4765680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중간재 </a:t>
            </a:r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485D1006-CBB3-4972-8406-CE290E9FEB48}"/>
              </a:ext>
            </a:extLst>
          </p:cNvPr>
          <p:cNvSpPr txBox="1">
            <a:spLocks/>
          </p:cNvSpPr>
          <p:nvPr/>
        </p:nvSpPr>
        <p:spPr>
          <a:xfrm>
            <a:off x="6652026" y="2132264"/>
            <a:ext cx="4165200" cy="3798168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ko-KR" altLang="en-US" dirty="0">
                <a:latin typeface="-apple-system"/>
              </a:rPr>
              <a:t>중간재 </a:t>
            </a:r>
            <a:r>
              <a:rPr lang="en-US" altLang="ko-KR" dirty="0">
                <a:latin typeface="-apple-system"/>
              </a:rPr>
              <a:t>: </a:t>
            </a:r>
            <a:r>
              <a:rPr lang="ko-KR" altLang="en-US" dirty="0"/>
              <a:t>건물 업그레이드를 위한 아이템</a:t>
            </a:r>
            <a:endParaRPr lang="en-US" altLang="ko-KR" dirty="0"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dirty="0">
                <a:latin typeface="-apple-system"/>
              </a:rPr>
              <a:t>다른 자원을 생산하기 이전에 거쳐가는 형태의 자원</a:t>
            </a:r>
            <a:endParaRPr lang="en-US" altLang="ko-KR" dirty="0"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effectLst/>
                <a:latin typeface="-apple-system"/>
              </a:rPr>
              <a:t>생산 단계를 늘려 플레이어가 자동화 시설을 건설하도록 유도한다</a:t>
            </a:r>
            <a:r>
              <a:rPr lang="en-US" altLang="ko-KR" b="0" i="0" dirty="0">
                <a:effectLst/>
                <a:latin typeface="-apple-system"/>
              </a:rPr>
              <a:t>.</a:t>
            </a:r>
            <a:endParaRPr lang="ko-KR" altLang="en-US" b="0" i="0" dirty="0">
              <a:effectLst/>
              <a:latin typeface="-apple-system"/>
            </a:endParaRPr>
          </a:p>
        </p:txBody>
      </p:sp>
      <p:pic>
        <p:nvPicPr>
          <p:cNvPr id="7" name="그림 6" descr="텍스트, 스크린샷, 소프트웨어, 디자인이(가) 표시된 사진&#10;&#10;자동 생성된 설명">
            <a:extLst>
              <a:ext uri="{FF2B5EF4-FFF2-40B4-BE49-F238E27FC236}">
                <a16:creationId xmlns:a16="http://schemas.microsoft.com/office/drawing/2014/main" id="{16ACF1CF-8029-CBB3-9D5B-6E94B13A3578}"/>
              </a:ext>
            </a:extLst>
          </p:cNvPr>
          <p:cNvPicPr preferRelativeResize="0"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1" y="2132432"/>
            <a:ext cx="5839200" cy="379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7032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FD7412-7A37-454A-BD81-F7FCA4765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원자재</a:t>
            </a:r>
            <a:r>
              <a:rPr lang="en-US" altLang="ko-KR" dirty="0"/>
              <a:t>,</a:t>
            </a:r>
            <a:r>
              <a:rPr lang="ko-KR" altLang="en-US" dirty="0"/>
              <a:t>연료</a:t>
            </a:r>
          </a:p>
        </p:txBody>
      </p:sp>
      <p:pic>
        <p:nvPicPr>
          <p:cNvPr id="8" name="내용 개체 틀 7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5051C358-721F-9311-1165-49D9DA9077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1" y="2132204"/>
            <a:ext cx="5839459" cy="3798167"/>
          </a:xfrm>
        </p:spPr>
      </p:pic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1AC4536D-CAB4-D253-DE2A-1F6F6DC94DAA}"/>
              </a:ext>
            </a:extLst>
          </p:cNvPr>
          <p:cNvSpPr txBox="1">
            <a:spLocks/>
          </p:cNvSpPr>
          <p:nvPr/>
        </p:nvSpPr>
        <p:spPr>
          <a:xfrm>
            <a:off x="6652727" y="2132204"/>
            <a:ext cx="4164499" cy="3798168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원자재</a:t>
            </a:r>
            <a:r>
              <a:rPr lang="en-US" altLang="ko-KR" dirty="0"/>
              <a:t>: </a:t>
            </a:r>
            <a:r>
              <a:rPr lang="ko-KR" altLang="en-US" dirty="0"/>
              <a:t>식재료</a:t>
            </a:r>
            <a:r>
              <a:rPr lang="en-US" altLang="ko-KR" dirty="0"/>
              <a:t>,</a:t>
            </a:r>
            <a:r>
              <a:rPr lang="ko-KR" altLang="en-US" dirty="0"/>
              <a:t>건축재를 만들기 위한 아이템</a:t>
            </a:r>
            <a:endParaRPr lang="en-US" altLang="ko-KR" dirty="0"/>
          </a:p>
          <a:p>
            <a:r>
              <a:rPr lang="ko-KR" altLang="en-US" dirty="0"/>
              <a:t>연료</a:t>
            </a:r>
            <a:r>
              <a:rPr lang="en-US" altLang="ko-KR" dirty="0"/>
              <a:t>: </a:t>
            </a:r>
            <a:r>
              <a:rPr lang="ko-KR" altLang="en-US" dirty="0"/>
              <a:t>건물을 가동시키는 동력원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606237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FD7412-7A37-454A-BD81-F7FCA4765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건축재</a:t>
            </a:r>
            <a:r>
              <a:rPr lang="en-US" altLang="ko-KR" dirty="0"/>
              <a:t>,</a:t>
            </a:r>
            <a:r>
              <a:rPr lang="ko-KR" altLang="en-US" dirty="0"/>
              <a:t>토양</a:t>
            </a:r>
            <a:r>
              <a:rPr lang="en-US" altLang="ko-KR" dirty="0"/>
              <a:t>,</a:t>
            </a:r>
            <a:r>
              <a:rPr lang="ko-KR" altLang="en-US" dirty="0"/>
              <a:t>건물</a:t>
            </a:r>
            <a:r>
              <a:rPr lang="en-US" altLang="ko-KR" dirty="0"/>
              <a:t>,</a:t>
            </a:r>
            <a:r>
              <a:rPr lang="ko-KR" altLang="en-US" dirty="0"/>
              <a:t>파이프</a:t>
            </a:r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1AC4536D-CAB4-D253-DE2A-1F6F6DC94DAA}"/>
              </a:ext>
            </a:extLst>
          </p:cNvPr>
          <p:cNvSpPr txBox="1">
            <a:spLocks/>
          </p:cNvSpPr>
          <p:nvPr/>
        </p:nvSpPr>
        <p:spPr>
          <a:xfrm>
            <a:off x="6652727" y="2132204"/>
            <a:ext cx="4164499" cy="3798168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 vert="horz" lIns="91440" tIns="45720" rIns="91440" bIns="45720" rtlCol="0" anchor="ctr">
            <a:normAutofit fontScale="92500"/>
          </a:bodyPr>
          <a:lstStyle>
            <a:lvl1pPr marL="2857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건축재</a:t>
            </a:r>
            <a:r>
              <a:rPr lang="en-US" altLang="ko-KR" dirty="0"/>
              <a:t>: </a:t>
            </a:r>
            <a:r>
              <a:rPr lang="ko-KR" altLang="en-US" dirty="0"/>
              <a:t>건물</a:t>
            </a:r>
            <a:r>
              <a:rPr lang="en-US" altLang="ko-KR" dirty="0"/>
              <a:t> </a:t>
            </a:r>
            <a:r>
              <a:rPr lang="ko-KR" altLang="en-US" dirty="0"/>
              <a:t>제작에 필수적으로 소모되는 자원 건물 수에 비례한다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토양</a:t>
            </a:r>
            <a:r>
              <a:rPr lang="en-US" altLang="ko-KR" dirty="0"/>
              <a:t>:  </a:t>
            </a:r>
            <a:r>
              <a:rPr lang="ko-KR" altLang="en-US" dirty="0"/>
              <a:t>농토 생산과 관련된 중간재이다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농토는 농장 건설에 사용되어 소비재 생산량과 직접적인 연관을 가진다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따라서 다른 토양 자원을 생산하면 그 만큼 소비재 생산력을 포기하는 구조가 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건물</a:t>
            </a:r>
            <a:r>
              <a:rPr lang="en-US" altLang="ko-KR" dirty="0"/>
              <a:t>: </a:t>
            </a:r>
            <a:r>
              <a:rPr lang="ko-KR" altLang="en-US" dirty="0"/>
              <a:t>아이템을 가공</a:t>
            </a:r>
            <a:r>
              <a:rPr lang="en-US" altLang="ko-KR" dirty="0"/>
              <a:t>,</a:t>
            </a:r>
            <a:r>
              <a:rPr lang="ko-KR" altLang="en-US" dirty="0"/>
              <a:t>제작 할 수 있는 건축물</a:t>
            </a:r>
            <a:endParaRPr lang="en-US" altLang="ko-KR" dirty="0"/>
          </a:p>
          <a:p>
            <a:r>
              <a:rPr lang="ko-KR" altLang="en-US" dirty="0"/>
              <a:t>파이프</a:t>
            </a:r>
            <a:r>
              <a:rPr lang="en-US" altLang="ko-KR" dirty="0"/>
              <a:t>: </a:t>
            </a:r>
            <a:r>
              <a:rPr lang="ko-KR" altLang="en-US" dirty="0"/>
              <a:t>아이템을 건물과 건물 사이로 이동 시킬 수 있는 건물</a:t>
            </a:r>
            <a:endParaRPr lang="en-US" altLang="ko-KR" dirty="0"/>
          </a:p>
        </p:txBody>
      </p:sp>
      <p:pic>
        <p:nvPicPr>
          <p:cNvPr id="7" name="내용 개체 틀 6" descr="텍스트, 스크린샷, 소프트웨어이(가) 표시된 사진&#10;&#10;자동 생성된 설명">
            <a:extLst>
              <a:ext uri="{FF2B5EF4-FFF2-40B4-BE49-F238E27FC236}">
                <a16:creationId xmlns:a16="http://schemas.microsoft.com/office/drawing/2014/main" id="{273D749E-34E8-5F62-FD17-5C74CC8653EC}"/>
              </a:ext>
            </a:extLst>
          </p:cNvPr>
          <p:cNvPicPr preferRelativeResize="0"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1" y="2132372"/>
            <a:ext cx="5839200" cy="3798000"/>
          </a:xfrm>
        </p:spPr>
      </p:pic>
    </p:spTree>
    <p:extLst>
      <p:ext uri="{BB962C8B-B14F-4D97-AF65-F5344CB8AC3E}">
        <p14:creationId xmlns:p14="http://schemas.microsoft.com/office/powerpoint/2010/main" val="25187088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FD7412-7A37-454A-BD81-F7FCA4765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건물의 종류</a:t>
            </a:r>
          </a:p>
        </p:txBody>
      </p:sp>
      <p:pic>
        <p:nvPicPr>
          <p:cNvPr id="8" name="그림 7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AFCB0753-56AA-79A5-86DD-95654E9C2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1" y="2132429"/>
            <a:ext cx="6076800" cy="3798000"/>
          </a:xfrm>
          <a:prstGeom prst="rect">
            <a:avLst/>
          </a:prstGeom>
        </p:spPr>
      </p:pic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6D63F34C-D108-B4CD-12A1-77154C966FFA}"/>
              </a:ext>
            </a:extLst>
          </p:cNvPr>
          <p:cNvSpPr txBox="1">
            <a:spLocks/>
          </p:cNvSpPr>
          <p:nvPr/>
        </p:nvSpPr>
        <p:spPr>
          <a:xfrm>
            <a:off x="6876661" y="2132429"/>
            <a:ext cx="3940565" cy="3798168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marL="2857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effectLst/>
                <a:latin typeface="-apple-system"/>
              </a:rPr>
              <a:t>농장 </a:t>
            </a:r>
            <a:r>
              <a:rPr lang="en-US" altLang="ko-KR" b="0" i="0" dirty="0">
                <a:effectLst/>
                <a:latin typeface="-apple-system"/>
              </a:rPr>
              <a:t>: </a:t>
            </a:r>
            <a:r>
              <a:rPr lang="ko-KR" altLang="en-US" b="0" i="0" dirty="0">
                <a:effectLst/>
                <a:latin typeface="-apple-system"/>
              </a:rPr>
              <a:t>식재료를 생산</a:t>
            </a:r>
            <a:r>
              <a:rPr lang="en-US" altLang="ko-KR" b="0" i="0" dirty="0">
                <a:effectLst/>
                <a:latin typeface="-apple-system"/>
              </a:rPr>
              <a:t>,</a:t>
            </a:r>
            <a:r>
              <a:rPr lang="ko-KR" altLang="en-US" b="0" i="0" dirty="0">
                <a:effectLst/>
                <a:latin typeface="-apple-system"/>
              </a:rPr>
              <a:t>제작 할 수 있는 건물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effectLst/>
                <a:latin typeface="-apple-system"/>
              </a:rPr>
              <a:t>맷돌 </a:t>
            </a:r>
            <a:r>
              <a:rPr lang="en-US" altLang="ko-KR" b="0" i="0" dirty="0">
                <a:effectLst/>
                <a:latin typeface="-apple-system"/>
              </a:rPr>
              <a:t>: </a:t>
            </a:r>
            <a:r>
              <a:rPr lang="ko-KR" altLang="en-US" b="0" i="0" dirty="0">
                <a:effectLst/>
                <a:latin typeface="-apple-system"/>
              </a:rPr>
              <a:t>고체를 분쇄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effectLst/>
                <a:latin typeface="-apple-system"/>
              </a:rPr>
              <a:t>건조대 </a:t>
            </a:r>
            <a:r>
              <a:rPr lang="en-US" altLang="ko-KR" b="0" i="0" dirty="0">
                <a:effectLst/>
                <a:latin typeface="-apple-system"/>
              </a:rPr>
              <a:t>: </a:t>
            </a:r>
            <a:r>
              <a:rPr lang="ko-KR" altLang="en-US" b="0" i="0" dirty="0">
                <a:effectLst/>
                <a:latin typeface="-apple-system"/>
              </a:rPr>
              <a:t>액체를 제거하고 고체를 남기는 건물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effectLst/>
                <a:latin typeface="-apple-system"/>
              </a:rPr>
              <a:t>필터 </a:t>
            </a:r>
            <a:r>
              <a:rPr lang="en-US" altLang="ko-KR" b="0" i="0" dirty="0">
                <a:effectLst/>
                <a:latin typeface="-apple-system"/>
              </a:rPr>
              <a:t>: </a:t>
            </a:r>
            <a:r>
              <a:rPr lang="ko-KR" altLang="en-US" b="0" i="0" dirty="0">
                <a:effectLst/>
                <a:latin typeface="-apple-system"/>
              </a:rPr>
              <a:t>수용성</a:t>
            </a:r>
            <a:r>
              <a:rPr lang="en-US" altLang="ko-KR" b="0" i="0" dirty="0">
                <a:effectLst/>
                <a:latin typeface="-apple-system"/>
              </a:rPr>
              <a:t>&amp; </a:t>
            </a:r>
            <a:r>
              <a:rPr lang="ko-KR" altLang="en-US" b="0" i="0" dirty="0">
                <a:effectLst/>
                <a:latin typeface="-apple-system"/>
              </a:rPr>
              <a:t>지용성 자원을 분리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 err="1">
                <a:effectLst/>
                <a:latin typeface="-apple-system"/>
              </a:rPr>
              <a:t>혼합기</a:t>
            </a:r>
            <a:r>
              <a:rPr lang="ko-KR" altLang="en-US" b="0" i="0" dirty="0">
                <a:effectLst/>
                <a:latin typeface="-apple-system"/>
              </a:rPr>
              <a:t> </a:t>
            </a:r>
            <a:r>
              <a:rPr lang="en-US" altLang="ko-KR" b="0" i="0" dirty="0">
                <a:effectLst/>
                <a:latin typeface="-apple-system"/>
              </a:rPr>
              <a:t>: </a:t>
            </a:r>
            <a:r>
              <a:rPr lang="ko-KR" altLang="en-US" b="0" i="0" dirty="0">
                <a:effectLst/>
                <a:latin typeface="-apple-system"/>
              </a:rPr>
              <a:t>여러 자원을 하나로 혼합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effectLst/>
                <a:latin typeface="-apple-system"/>
              </a:rPr>
              <a:t>분리기 </a:t>
            </a:r>
            <a:r>
              <a:rPr lang="en-US" altLang="ko-KR" b="0" i="0" dirty="0">
                <a:effectLst/>
                <a:latin typeface="-apple-system"/>
              </a:rPr>
              <a:t>: </a:t>
            </a:r>
            <a:r>
              <a:rPr lang="ko-KR" altLang="en-US" b="0" i="0" dirty="0">
                <a:effectLst/>
                <a:latin typeface="-apple-system"/>
              </a:rPr>
              <a:t>한 자원을 여럿으로 분리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effectLst/>
                <a:latin typeface="-apple-system"/>
              </a:rPr>
              <a:t>증류기 </a:t>
            </a:r>
            <a:r>
              <a:rPr lang="en-US" altLang="ko-KR" b="0" i="0" dirty="0">
                <a:effectLst/>
                <a:latin typeface="-apple-system"/>
              </a:rPr>
              <a:t>: </a:t>
            </a:r>
            <a:r>
              <a:rPr lang="ko-KR" altLang="en-US" b="0" i="0" dirty="0">
                <a:effectLst/>
                <a:latin typeface="-apple-system"/>
              </a:rPr>
              <a:t>액체와 고체를 분리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 err="1">
                <a:effectLst/>
                <a:latin typeface="-apple-system"/>
              </a:rPr>
              <a:t>증류탑</a:t>
            </a:r>
            <a:r>
              <a:rPr lang="ko-KR" altLang="en-US" b="0" i="0" dirty="0">
                <a:effectLst/>
                <a:latin typeface="-apple-system"/>
              </a:rPr>
              <a:t> </a:t>
            </a:r>
            <a:r>
              <a:rPr lang="en-US" altLang="ko-KR" b="0" i="0" dirty="0">
                <a:effectLst/>
                <a:latin typeface="-apple-system"/>
              </a:rPr>
              <a:t>: </a:t>
            </a:r>
            <a:r>
              <a:rPr lang="ko-KR" altLang="en-US" b="0" i="0" dirty="0">
                <a:effectLst/>
                <a:latin typeface="-apple-system"/>
              </a:rPr>
              <a:t>액체를 다양한 종류로 분리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effectLst/>
                <a:latin typeface="-apple-system"/>
              </a:rPr>
              <a:t>방직기 천 종류 제작용 임시 시설</a:t>
            </a:r>
            <a:r>
              <a:rPr lang="en-US" altLang="ko-KR" b="0" i="0" dirty="0">
                <a:effectLst/>
                <a:latin typeface="-apple-system"/>
              </a:rPr>
              <a:t>, </a:t>
            </a:r>
            <a:r>
              <a:rPr lang="ko-KR" altLang="en-US" b="0" i="0" dirty="0">
                <a:effectLst/>
                <a:latin typeface="-apple-system"/>
              </a:rPr>
              <a:t>절단기로 기능 합체 가능성 있음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effectLst/>
                <a:latin typeface="-apple-system"/>
              </a:rPr>
              <a:t>절단기 </a:t>
            </a:r>
            <a:r>
              <a:rPr lang="en-US" altLang="ko-KR" b="0" i="0" dirty="0">
                <a:effectLst/>
                <a:latin typeface="-apple-system"/>
              </a:rPr>
              <a:t>: </a:t>
            </a:r>
            <a:r>
              <a:rPr lang="ko-KR" altLang="en-US" b="0" i="0" dirty="0">
                <a:effectLst/>
                <a:latin typeface="-apple-system"/>
              </a:rPr>
              <a:t>같은 재료로 다양한 레시피를 생산 가능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effectLst/>
                <a:latin typeface="-apple-system"/>
              </a:rPr>
              <a:t>화로 </a:t>
            </a:r>
            <a:r>
              <a:rPr lang="en-US" altLang="ko-KR" b="0" i="0" dirty="0">
                <a:effectLst/>
                <a:latin typeface="-apple-system"/>
              </a:rPr>
              <a:t>: </a:t>
            </a:r>
            <a:r>
              <a:rPr lang="ko-KR" altLang="en-US" b="0" i="0" dirty="0">
                <a:effectLst/>
                <a:latin typeface="-apple-system"/>
              </a:rPr>
              <a:t>같은 재료로 다양한 레시피를 생산 가능 </a:t>
            </a:r>
            <a:r>
              <a:rPr lang="en-US" altLang="ko-KR" b="0" i="0" dirty="0">
                <a:effectLst/>
                <a:latin typeface="-apple-system"/>
              </a:rPr>
              <a:t>&amp; </a:t>
            </a:r>
            <a:r>
              <a:rPr lang="ko-KR" altLang="en-US" b="0" i="0" dirty="0">
                <a:effectLst/>
                <a:latin typeface="-apple-system"/>
              </a:rPr>
              <a:t>가열</a:t>
            </a:r>
          </a:p>
        </p:txBody>
      </p:sp>
    </p:spTree>
    <p:extLst>
      <p:ext uri="{BB962C8B-B14F-4D97-AF65-F5344CB8AC3E}">
        <p14:creationId xmlns:p14="http://schemas.microsoft.com/office/powerpoint/2010/main" val="16156670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FD7412-7A37-454A-BD81-F7FCA4765680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자원 수집 도구</a:t>
            </a:r>
            <a:r>
              <a:rPr lang="en-US" altLang="ko-KR" dirty="0"/>
              <a:t>,</a:t>
            </a:r>
            <a:r>
              <a:rPr lang="ko-KR" altLang="en-US" dirty="0"/>
              <a:t>전투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4B1CE7D-45CA-4AA1-AE0F-7D9B60E335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2" y="2142067"/>
            <a:ext cx="6300700" cy="3798168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자원 수집을 위해 사용하는 도구</a:t>
            </a:r>
            <a:endParaRPr lang="en-US" altLang="ko-KR" dirty="0"/>
          </a:p>
          <a:p>
            <a:r>
              <a:rPr lang="ko-KR" altLang="en-US" dirty="0"/>
              <a:t>도구가 근접 무기 역할을 동시에 수행한다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무기는 서로 다른 </a:t>
            </a:r>
            <a:r>
              <a:rPr lang="ko-KR" altLang="en-US" dirty="0" err="1"/>
              <a:t>스탯을</a:t>
            </a:r>
            <a:r>
              <a:rPr lang="ko-KR" altLang="en-US" dirty="0"/>
              <a:t> 가지고 특정 </a:t>
            </a:r>
            <a:r>
              <a:rPr lang="ko-KR" altLang="en-US" dirty="0" err="1"/>
              <a:t>스탯에</a:t>
            </a:r>
            <a:r>
              <a:rPr lang="ko-KR" altLang="en-US" dirty="0"/>
              <a:t> 특화되면 다른 </a:t>
            </a:r>
            <a:r>
              <a:rPr lang="ko-KR" altLang="en-US" dirty="0" err="1"/>
              <a:t>스탯이</a:t>
            </a:r>
            <a:r>
              <a:rPr lang="ko-KR" altLang="en-US" dirty="0"/>
              <a:t> 낮아 지는 형식을 가진다</a:t>
            </a:r>
            <a:r>
              <a:rPr lang="en-US" altLang="ko-KR" dirty="0"/>
              <a:t>.</a:t>
            </a:r>
          </a:p>
          <a:p>
            <a:r>
              <a:rPr lang="ko-KR" altLang="en-US" dirty="0" err="1"/>
              <a:t>스탯의</a:t>
            </a:r>
            <a:r>
              <a:rPr lang="ko-KR" altLang="en-US" dirty="0"/>
              <a:t> 종류</a:t>
            </a:r>
            <a:r>
              <a:rPr lang="en-US" altLang="ko-KR" dirty="0"/>
              <a:t>: </a:t>
            </a:r>
            <a:r>
              <a:rPr lang="ko-KR" altLang="en-US" dirty="0"/>
              <a:t>공격력 </a:t>
            </a:r>
            <a:r>
              <a:rPr lang="en-US" altLang="ko-KR" dirty="0"/>
              <a:t>| </a:t>
            </a:r>
            <a:r>
              <a:rPr lang="ko-KR" altLang="en-US" dirty="0"/>
              <a:t>공격속도 </a:t>
            </a:r>
            <a:r>
              <a:rPr lang="en-US" altLang="ko-KR" dirty="0"/>
              <a:t>| </a:t>
            </a:r>
            <a:r>
              <a:rPr lang="ko-KR" altLang="en-US" dirty="0"/>
              <a:t>사거리 </a:t>
            </a:r>
            <a:r>
              <a:rPr lang="en-US" altLang="ko-KR" dirty="0"/>
              <a:t>| </a:t>
            </a:r>
            <a:r>
              <a:rPr lang="ko-KR" altLang="en-US" dirty="0"/>
              <a:t>범위 </a:t>
            </a:r>
            <a:r>
              <a:rPr lang="en-US" altLang="ko-KR" dirty="0"/>
              <a:t>| </a:t>
            </a:r>
            <a:r>
              <a:rPr lang="ko-KR" altLang="en-US" dirty="0"/>
              <a:t>밀치기</a:t>
            </a:r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22E4345-8879-46B3-A028-43390D7E68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6502" y="2142067"/>
            <a:ext cx="3830724" cy="3798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2547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FD7412-7A37-454A-BD81-F7FCA4765680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자원 수집 방법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4B1CE7D-45CA-4AA1-AE0F-7D9B60E335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2" y="2142067"/>
            <a:ext cx="6300700" cy="3798168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자원 수집은 썰물 기간에 건물이 파이프를 통해 자동으로 수집 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기지확장을 위한 자원</a:t>
            </a:r>
            <a:r>
              <a:rPr lang="en-US" altLang="ko-KR" dirty="0"/>
              <a:t>(</a:t>
            </a:r>
            <a:r>
              <a:rPr lang="ko-KR" altLang="en-US" dirty="0"/>
              <a:t>건축재</a:t>
            </a:r>
            <a:r>
              <a:rPr lang="en-US" altLang="ko-KR" dirty="0"/>
              <a:t>)</a:t>
            </a:r>
            <a:r>
              <a:rPr lang="ko-KR" altLang="en-US" dirty="0"/>
              <a:t>은 플레이어들이 직접 나가 자원을 수집 한다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  <a:p>
            <a:r>
              <a:rPr lang="ko-KR" altLang="en-US" dirty="0"/>
              <a:t>자원의 수량</a:t>
            </a:r>
            <a:r>
              <a:rPr lang="en-US" altLang="ko-KR" dirty="0"/>
              <a:t>, </a:t>
            </a:r>
            <a:r>
              <a:rPr lang="ko-KR" altLang="en-US" dirty="0"/>
              <a:t>위치는 </a:t>
            </a:r>
            <a:r>
              <a:rPr lang="ko-KR" altLang="en-US" dirty="0" err="1"/>
              <a:t>바이옴</a:t>
            </a:r>
            <a:r>
              <a:rPr lang="ko-KR" altLang="en-US" dirty="0"/>
              <a:t> 시스템에 따라 분포한다</a:t>
            </a:r>
            <a:r>
              <a:rPr lang="en-US" altLang="ko-KR" dirty="0"/>
              <a:t>.</a:t>
            </a:r>
          </a:p>
        </p:txBody>
      </p:sp>
      <p:pic>
        <p:nvPicPr>
          <p:cNvPr id="16" name="그림 15" descr="하늘, 사막, 모래언덕, 야외이(가) 표시된 사진&#10;&#10;자동 생성된 설명">
            <a:extLst>
              <a:ext uri="{FF2B5EF4-FFF2-40B4-BE49-F238E27FC236}">
                <a16:creationId xmlns:a16="http://schemas.microsoft.com/office/drawing/2014/main" id="{26838291-1395-45F6-7BE6-52349DF454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8932" y="2142067"/>
            <a:ext cx="3708294" cy="3798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40757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9312957F-76FA-9B36-C310-53996FF98454}"/>
              </a:ext>
            </a:extLst>
          </p:cNvPr>
          <p:cNvSpPr txBox="1">
            <a:spLocks/>
          </p:cNvSpPr>
          <p:nvPr/>
        </p:nvSpPr>
        <p:spPr>
          <a:xfrm>
            <a:off x="6849368" y="2142067"/>
            <a:ext cx="3967858" cy="3798168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en-US" altLang="ko-KR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DFD7412-7A37-454A-BD81-F7FCA4765680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자원 관리 시스템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4B1CE7D-45CA-4AA1-AE0F-7D9B60E335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6098175" cy="3798168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밀물기간 건물을 통해 자동으로 수집한 자원은 각 파이프와 건물에 맞게 이동한다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이동된 자원들은 각 건물에서 제작할 수 있는 아이템</a:t>
            </a:r>
            <a:r>
              <a:rPr lang="en-US" altLang="ko-KR" dirty="0"/>
              <a:t>,</a:t>
            </a:r>
            <a:r>
              <a:rPr lang="ko-KR" altLang="en-US" dirty="0"/>
              <a:t>재료</a:t>
            </a:r>
            <a:r>
              <a:rPr lang="en-US" altLang="ko-KR" dirty="0"/>
              <a:t>,</a:t>
            </a:r>
            <a:r>
              <a:rPr lang="ko-KR" altLang="en-US" dirty="0"/>
              <a:t>가공을 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건물의  건축재 종류에 따라 시간</a:t>
            </a:r>
            <a:r>
              <a:rPr lang="en-US" altLang="ko-KR" dirty="0"/>
              <a:t>,</a:t>
            </a:r>
            <a:r>
              <a:rPr lang="ko-KR" altLang="en-US" dirty="0"/>
              <a:t>생산속도가 결정된다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265862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494923-7577-4118-997F-EA0A33D52C9F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엔딩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B9FAA24-A70E-4569-A6FD-258DBE24A1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2" y="2142067"/>
            <a:ext cx="3376346" cy="3798168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>
            <a:normAutofit/>
          </a:bodyPr>
          <a:lstStyle/>
          <a:p>
            <a:pPr>
              <a:buClrTx/>
            </a:pPr>
            <a:r>
              <a:rPr lang="ko-KR" altLang="en-US" dirty="0"/>
              <a:t>고생한 플레이어에게 보상을 주어주는 단계</a:t>
            </a:r>
            <a:r>
              <a:rPr lang="en-US" altLang="ko-KR" dirty="0"/>
              <a:t>.</a:t>
            </a:r>
          </a:p>
          <a:p>
            <a:pPr>
              <a:buClrTx/>
            </a:pPr>
            <a:r>
              <a:rPr lang="ko-KR" altLang="en-US" dirty="0"/>
              <a:t>달과 지구가 직접적으로 충돌하지 않아 생존하게 된다</a:t>
            </a:r>
            <a:r>
              <a:rPr lang="en-US" altLang="ko-KR" dirty="0"/>
              <a:t>.</a:t>
            </a:r>
          </a:p>
          <a:p>
            <a:pPr>
              <a:buClrTx/>
            </a:pPr>
            <a:r>
              <a:rPr lang="ko-KR" altLang="en-US" dirty="0"/>
              <a:t>달은 붕괴되어 지구의 고리가 되는 </a:t>
            </a:r>
            <a:r>
              <a:rPr lang="ko-KR" altLang="en-US" dirty="0" err="1"/>
              <a:t>시네마틱을</a:t>
            </a:r>
            <a:r>
              <a:rPr lang="ko-KR" altLang="en-US" dirty="0"/>
              <a:t> 보여 준다</a:t>
            </a:r>
            <a:r>
              <a:rPr lang="en-US" altLang="ko-KR" dirty="0"/>
              <a:t>.</a:t>
            </a:r>
          </a:p>
          <a:p>
            <a:pPr>
              <a:buClrTx/>
            </a:pPr>
            <a:r>
              <a:rPr lang="ko-KR" altLang="en-US" dirty="0"/>
              <a:t>엔딩 이후 서버는 초기화 되며 플레이어에게 보상이 주어진다</a:t>
            </a:r>
            <a:r>
              <a:rPr lang="en-US" altLang="ko-KR" dirty="0"/>
              <a:t>.</a:t>
            </a:r>
          </a:p>
        </p:txBody>
      </p:sp>
      <p:pic>
        <p:nvPicPr>
          <p:cNvPr id="4" name="ED">
            <a:hlinkClick r:id="" action="ppaction://media"/>
            <a:extLst>
              <a:ext uri="{FF2B5EF4-FFF2-40B4-BE49-F238E27FC236}">
                <a16:creationId xmlns:a16="http://schemas.microsoft.com/office/drawing/2014/main" id="{9ECE41C1-B185-9D8B-1C51-CC99B50E288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64930" y="2142067"/>
            <a:ext cx="6752296" cy="379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140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4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FD7412-7A37-454A-BD81-F7FCA4765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기술적요소</a:t>
            </a:r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6D63F34C-D108-B4CD-12A1-77154C966FFA}"/>
              </a:ext>
            </a:extLst>
          </p:cNvPr>
          <p:cNvSpPr txBox="1">
            <a:spLocks/>
          </p:cNvSpPr>
          <p:nvPr/>
        </p:nvSpPr>
        <p:spPr>
          <a:xfrm>
            <a:off x="685801" y="2132261"/>
            <a:ext cx="10131426" cy="3798168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ko-KR" altLang="en-US" sz="2300" dirty="0">
                <a:latin typeface="-apple-system"/>
              </a:rPr>
              <a:t>사이클 </a:t>
            </a:r>
            <a:r>
              <a:rPr lang="ko-KR" altLang="en-US" sz="2300" b="0" i="0" dirty="0">
                <a:effectLst/>
                <a:latin typeface="-apple-system"/>
              </a:rPr>
              <a:t>구현 </a:t>
            </a:r>
            <a:r>
              <a:rPr lang="en-US" altLang="ko-KR" sz="2300" b="0" i="0" dirty="0">
                <a:effectLst/>
                <a:latin typeface="-apple-system"/>
              </a:rPr>
              <a:t>: </a:t>
            </a:r>
            <a:r>
              <a:rPr lang="ko-KR" altLang="en-US" sz="2300" b="0" i="0" dirty="0">
                <a:effectLst/>
                <a:latin typeface="-apple-system"/>
              </a:rPr>
              <a:t>밀물 썰물 구현 및 시간에 따라 밀물</a:t>
            </a:r>
            <a:r>
              <a:rPr lang="en-US" altLang="ko-KR" sz="2300" b="0" i="0" dirty="0">
                <a:effectLst/>
                <a:latin typeface="-apple-system"/>
              </a:rPr>
              <a:t>,</a:t>
            </a:r>
            <a:r>
              <a:rPr lang="ko-KR" altLang="en-US" sz="2300" b="0" i="0" dirty="0">
                <a:effectLst/>
                <a:latin typeface="-apple-system"/>
              </a:rPr>
              <a:t>썰물의 높낮이 변화를 구현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sz="2300" b="0" i="0" dirty="0">
                <a:effectLst/>
                <a:latin typeface="-apple-system"/>
              </a:rPr>
              <a:t> </a:t>
            </a:r>
            <a:r>
              <a:rPr lang="ko-KR" altLang="en-US" sz="2300" b="0" i="0" dirty="0" err="1">
                <a:effectLst/>
                <a:latin typeface="-apple-system"/>
              </a:rPr>
              <a:t>바이옴</a:t>
            </a:r>
            <a:r>
              <a:rPr lang="ko-KR" altLang="en-US" sz="2300" b="0" i="0" dirty="0">
                <a:effectLst/>
                <a:latin typeface="-apple-system"/>
              </a:rPr>
              <a:t> 시스템 </a:t>
            </a:r>
            <a:r>
              <a:rPr lang="en-US" altLang="ko-KR" sz="2300" b="0" i="0" dirty="0">
                <a:effectLst/>
                <a:latin typeface="-apple-system"/>
              </a:rPr>
              <a:t>: </a:t>
            </a:r>
            <a:r>
              <a:rPr lang="ko-KR" altLang="en-US" sz="2300" b="0" i="0" dirty="0">
                <a:effectLst/>
                <a:latin typeface="-apple-system"/>
              </a:rPr>
              <a:t>지형을 지리적</a:t>
            </a:r>
            <a:r>
              <a:rPr lang="en-US" altLang="ko-KR" sz="2300" b="0" i="0" dirty="0">
                <a:effectLst/>
                <a:latin typeface="-apple-system"/>
              </a:rPr>
              <a:t>,</a:t>
            </a:r>
            <a:r>
              <a:rPr lang="ko-KR" altLang="en-US" sz="2300" b="0" i="0" dirty="0">
                <a:effectLst/>
                <a:latin typeface="-apple-system"/>
              </a:rPr>
              <a:t>위치에 맞는 특징 구현 및 썰물기간에 지리적 특징에 따른 자원 분포 구현</a:t>
            </a:r>
            <a:endParaRPr lang="en-US" altLang="ko-KR" sz="2300" b="0" i="0" dirty="0"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sz="2300" b="0" i="0" dirty="0">
                <a:effectLst/>
                <a:latin typeface="-apple-system"/>
              </a:rPr>
              <a:t>자원 관리 시스템 </a:t>
            </a:r>
            <a:r>
              <a:rPr lang="en-US" altLang="ko-KR" sz="2300" b="0" i="0" dirty="0">
                <a:effectLst/>
                <a:latin typeface="-apple-system"/>
              </a:rPr>
              <a:t>: </a:t>
            </a:r>
            <a:r>
              <a:rPr lang="ko-KR" altLang="en-US" sz="2300" b="0" i="0" dirty="0">
                <a:effectLst/>
                <a:latin typeface="-apple-system"/>
              </a:rPr>
              <a:t>자동으로 아이템 수집</a:t>
            </a:r>
            <a:r>
              <a:rPr lang="en-US" altLang="ko-KR" sz="2300" b="0" i="0" dirty="0">
                <a:effectLst/>
                <a:latin typeface="-apple-system"/>
              </a:rPr>
              <a:t>, </a:t>
            </a:r>
            <a:r>
              <a:rPr lang="ko-KR" altLang="en-US" sz="2300" b="0" i="0" dirty="0">
                <a:effectLst/>
                <a:latin typeface="-apple-system"/>
              </a:rPr>
              <a:t>생성 및 제작을 해주는 시스템 구현</a:t>
            </a:r>
          </a:p>
        </p:txBody>
      </p:sp>
    </p:spTree>
    <p:extLst>
      <p:ext uri="{BB962C8B-B14F-4D97-AF65-F5344CB8AC3E}">
        <p14:creationId xmlns:p14="http://schemas.microsoft.com/office/powerpoint/2010/main" val="1640406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CADAC4F1-0A7E-1513-5CEE-05194359B1FA}"/>
              </a:ext>
            </a:extLst>
          </p:cNvPr>
          <p:cNvSpPr txBox="1">
            <a:spLocks/>
          </p:cNvSpPr>
          <p:nvPr/>
        </p:nvSpPr>
        <p:spPr>
          <a:xfrm>
            <a:off x="6389011" y="2178280"/>
            <a:ext cx="4428214" cy="3798168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Tx/>
              <a:buNone/>
            </a:pPr>
            <a:r>
              <a:rPr lang="en-US" altLang="ko-KR" sz="3500" dirty="0"/>
              <a:t>VS (RUST)</a:t>
            </a:r>
          </a:p>
          <a:p>
            <a:pPr marL="285750" indent="-285750">
              <a:buClrTx/>
              <a:buFont typeface="Arial" panose="020B0604020202020204" pitchFamily="34" charset="0"/>
              <a:buChar char="•"/>
            </a:pPr>
            <a:r>
              <a:rPr lang="ko-KR" altLang="en-US" sz="2200" dirty="0"/>
              <a:t>소비재 목표량 </a:t>
            </a:r>
            <a:r>
              <a:rPr lang="en-US" altLang="ko-KR" sz="2200" dirty="0"/>
              <a:t>: </a:t>
            </a:r>
            <a:r>
              <a:rPr lang="ko-KR" altLang="en-US" sz="2200" dirty="0"/>
              <a:t>식량을 비축하여 부족</a:t>
            </a:r>
            <a:r>
              <a:rPr lang="en-US" altLang="ko-KR" sz="2200" dirty="0"/>
              <a:t>,</a:t>
            </a:r>
            <a:r>
              <a:rPr lang="ko-KR" altLang="en-US" sz="2200" dirty="0"/>
              <a:t>양호</a:t>
            </a:r>
            <a:r>
              <a:rPr lang="en-US" altLang="ko-KR" sz="2200" dirty="0"/>
              <a:t>, </a:t>
            </a:r>
            <a:r>
              <a:rPr lang="ko-KR" altLang="en-US" sz="2200" dirty="0"/>
              <a:t>과잉공급 에 따라 생존 기간이 달라진다</a:t>
            </a:r>
            <a:r>
              <a:rPr lang="en-US" altLang="ko-KR" sz="2200" dirty="0"/>
              <a:t>.</a:t>
            </a:r>
          </a:p>
          <a:p>
            <a:pPr marL="285750" indent="-285750">
              <a:buClrTx/>
              <a:buFont typeface="Arial" panose="020B0604020202020204" pitchFamily="34" charset="0"/>
              <a:buChar char="•"/>
            </a:pPr>
            <a:r>
              <a:rPr lang="en-US" altLang="ko-KR" sz="2200" dirty="0"/>
              <a:t>PVP </a:t>
            </a:r>
            <a:r>
              <a:rPr lang="ko-KR" altLang="en-US" sz="2200" dirty="0"/>
              <a:t>레이드 시스템 </a:t>
            </a:r>
            <a:r>
              <a:rPr lang="en-US" altLang="ko-KR" sz="2200" dirty="0"/>
              <a:t>:</a:t>
            </a:r>
            <a:r>
              <a:rPr lang="ko-KR" altLang="en-US" sz="2200" dirty="0"/>
              <a:t>건물을 점령을 하기 위해 공격</a:t>
            </a:r>
            <a:r>
              <a:rPr lang="en-US" altLang="ko-KR" sz="2200" dirty="0"/>
              <a:t>,</a:t>
            </a:r>
            <a:r>
              <a:rPr lang="ko-KR" altLang="en-US" sz="2200" dirty="0"/>
              <a:t>방어 및 돌파 제한 시스템 구현</a:t>
            </a:r>
            <a:endParaRPr lang="en-US" altLang="ko-KR" sz="2200" dirty="0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0B1DA833-78C9-1074-2F78-C0CA5C206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타 게임과 차별성</a:t>
            </a:r>
          </a:p>
        </p:txBody>
      </p:sp>
      <p:pic>
        <p:nvPicPr>
          <p:cNvPr id="1030" name="Picture 6" descr="러스트 저사양 PC사용자를 위한 세팅법[알파버전](FPS올리기)">
            <a:extLst>
              <a:ext uri="{FF2B5EF4-FFF2-40B4-BE49-F238E27FC236}">
                <a16:creationId xmlns:a16="http://schemas.microsoft.com/office/drawing/2014/main" id="{5CC3E5CE-0EB7-4567-E890-C895A1EDEB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1" y="2178280"/>
            <a:ext cx="5619750" cy="3798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64467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450715A0-124F-3157-5ED9-E3252CBFB30A}"/>
              </a:ext>
            </a:extLst>
          </p:cNvPr>
          <p:cNvSpPr txBox="1">
            <a:spLocks/>
          </p:cNvSpPr>
          <p:nvPr/>
        </p:nvSpPr>
        <p:spPr>
          <a:xfrm>
            <a:off x="685801" y="2124231"/>
            <a:ext cx="10131425" cy="3798000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3200" dirty="0">
                <a:latin typeface="+mj-ea"/>
                <a:ea typeface="+mj-ea"/>
              </a:rPr>
              <a:t>지구에 가까워지는 달</a:t>
            </a:r>
            <a:r>
              <a:rPr lang="en-US" altLang="ko-KR" sz="3200" dirty="0">
                <a:latin typeface="+mj-ea"/>
                <a:ea typeface="+mj-ea"/>
              </a:rPr>
              <a:t>!</a:t>
            </a:r>
          </a:p>
          <a:p>
            <a:pPr marL="0" indent="0" algn="ctr">
              <a:buNone/>
            </a:pPr>
            <a:r>
              <a:rPr lang="ko-KR" altLang="en-US" sz="2800" dirty="0"/>
              <a:t>지구로 다가오는 달에 의해 점차 강해지는 밀물과 썰물에서 살아남아라</a:t>
            </a:r>
            <a:endParaRPr lang="en-US" altLang="ko-KR" sz="2800" dirty="0"/>
          </a:p>
          <a:p>
            <a:pPr marL="0" indent="0" algn="ctr">
              <a:buNone/>
            </a:pPr>
            <a:endParaRPr lang="en-US" altLang="ko-KR" sz="1500" dirty="0">
              <a:solidFill>
                <a:schemeClr val="tx2">
                  <a:lumMod val="25000"/>
                </a:schemeClr>
              </a:solidFill>
            </a:endParaRPr>
          </a:p>
          <a:p>
            <a:pPr marL="0" indent="0" algn="ctr">
              <a:buNone/>
            </a:pPr>
            <a:r>
              <a:rPr lang="ko-KR" altLang="en-US" sz="1500" dirty="0"/>
              <a:t>장르</a:t>
            </a:r>
            <a:r>
              <a:rPr lang="en-US" altLang="ko-KR" sz="1500" dirty="0"/>
              <a:t>: MMO</a:t>
            </a:r>
            <a:r>
              <a:rPr lang="ko-KR" altLang="en-US" sz="1500" dirty="0"/>
              <a:t> 서바이벌 </a:t>
            </a:r>
            <a:r>
              <a:rPr lang="ko-KR" altLang="en-US" sz="1500" dirty="0" err="1"/>
              <a:t>샌드박스</a:t>
            </a:r>
            <a:endParaRPr lang="en-US" altLang="ko-KR" sz="1500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DFD7412-7A37-454A-BD81-F7FCA4765680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게임 소개</a:t>
            </a:r>
          </a:p>
        </p:txBody>
      </p:sp>
    </p:spTree>
    <p:extLst>
      <p:ext uri="{BB962C8B-B14F-4D97-AF65-F5344CB8AC3E}">
        <p14:creationId xmlns:p14="http://schemas.microsoft.com/office/powerpoint/2010/main" val="34980702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CADAC4F1-0A7E-1513-5CEE-05194359B1FA}"/>
              </a:ext>
            </a:extLst>
          </p:cNvPr>
          <p:cNvSpPr txBox="1">
            <a:spLocks/>
          </p:cNvSpPr>
          <p:nvPr/>
        </p:nvSpPr>
        <p:spPr>
          <a:xfrm>
            <a:off x="685802" y="2142067"/>
            <a:ext cx="3284312" cy="3798168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endParaRPr lang="en-US" altLang="ko-KR" dirty="0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0B1DA833-78C9-1074-2F78-C0CA5C206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수강 과목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DB4074F-F3C9-CF47-F321-C7F952C7FF24}"/>
              </a:ext>
            </a:extLst>
          </p:cNvPr>
          <p:cNvSpPr txBox="1">
            <a:spLocks/>
          </p:cNvSpPr>
          <p:nvPr/>
        </p:nvSpPr>
        <p:spPr>
          <a:xfrm>
            <a:off x="4109357" y="2142067"/>
            <a:ext cx="3284312" cy="3798168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endParaRPr lang="en-US" altLang="ko-KR" dirty="0"/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097FD412-3F29-3D2D-A354-190865129920}"/>
              </a:ext>
            </a:extLst>
          </p:cNvPr>
          <p:cNvSpPr txBox="1">
            <a:spLocks/>
          </p:cNvSpPr>
          <p:nvPr/>
        </p:nvSpPr>
        <p:spPr>
          <a:xfrm>
            <a:off x="7532914" y="2142067"/>
            <a:ext cx="3284312" cy="3798168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endParaRPr lang="en-US" altLang="ko-KR" dirty="0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47BAD4C4-DA6A-6F88-C31D-2931ED988096}"/>
              </a:ext>
            </a:extLst>
          </p:cNvPr>
          <p:cNvSpPr/>
          <p:nvPr/>
        </p:nvSpPr>
        <p:spPr>
          <a:xfrm>
            <a:off x="1595505" y="2267339"/>
            <a:ext cx="1464906" cy="587828"/>
          </a:xfrm>
          <a:prstGeom prst="roundRect">
            <a:avLst/>
          </a:prstGeom>
          <a:solidFill>
            <a:srgbClr val="0D0A3A"/>
          </a:solidFill>
          <a:ln>
            <a:solidFill>
              <a:srgbClr val="0D0A3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조영환</a:t>
            </a: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95881B3F-A016-D754-2935-A537F471331A}"/>
              </a:ext>
            </a:extLst>
          </p:cNvPr>
          <p:cNvSpPr/>
          <p:nvPr/>
        </p:nvSpPr>
        <p:spPr>
          <a:xfrm>
            <a:off x="5019060" y="2267339"/>
            <a:ext cx="1464906" cy="587828"/>
          </a:xfrm>
          <a:prstGeom prst="roundRect">
            <a:avLst/>
          </a:prstGeom>
          <a:solidFill>
            <a:srgbClr val="0D0A3A"/>
          </a:solidFill>
          <a:ln>
            <a:solidFill>
              <a:srgbClr val="0D0A3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김태현</a:t>
            </a: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CC5FEB54-84B4-5CC8-8EC1-5A9CF60E1913}"/>
              </a:ext>
            </a:extLst>
          </p:cNvPr>
          <p:cNvSpPr/>
          <p:nvPr/>
        </p:nvSpPr>
        <p:spPr>
          <a:xfrm>
            <a:off x="8442617" y="2267339"/>
            <a:ext cx="1464906" cy="587828"/>
          </a:xfrm>
          <a:prstGeom prst="roundRect">
            <a:avLst/>
          </a:prstGeom>
          <a:solidFill>
            <a:srgbClr val="0D0A3A"/>
          </a:solidFill>
          <a:ln>
            <a:solidFill>
              <a:srgbClr val="0D0A3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양영현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1AA664-C0CD-9663-2828-21CC8A45D2B8}"/>
              </a:ext>
            </a:extLst>
          </p:cNvPr>
          <p:cNvSpPr txBox="1"/>
          <p:nvPr/>
        </p:nvSpPr>
        <p:spPr>
          <a:xfrm>
            <a:off x="863083" y="2980439"/>
            <a:ext cx="260359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Tx/>
              <a:buFont typeface="Arial" panose="020B0604020202020204" pitchFamily="34" charset="0"/>
              <a:buChar char="•"/>
            </a:pPr>
            <a:r>
              <a:rPr lang="ko-KR" altLang="en-US" dirty="0"/>
              <a:t>게임 인터페이스</a:t>
            </a:r>
            <a:endParaRPr lang="en-US" altLang="ko-KR" dirty="0"/>
          </a:p>
          <a:p>
            <a:pPr marL="285750" indent="-285750">
              <a:buClrTx/>
              <a:buFont typeface="Arial" panose="020B0604020202020204" pitchFamily="34" charset="0"/>
              <a:buChar char="•"/>
            </a:pPr>
            <a:r>
              <a:rPr lang="ko-KR" altLang="en-US" dirty="0"/>
              <a:t>데이터베이스</a:t>
            </a:r>
            <a:endParaRPr lang="en-US" altLang="ko-KR" dirty="0"/>
          </a:p>
          <a:p>
            <a:pPr marL="285750" indent="-285750">
              <a:buClrTx/>
              <a:buFont typeface="Arial" panose="020B0604020202020204" pitchFamily="34" charset="0"/>
              <a:buChar char="•"/>
            </a:pPr>
            <a:r>
              <a:rPr lang="ko-KR" altLang="en-US" dirty="0"/>
              <a:t>게임엔진</a:t>
            </a:r>
            <a:endParaRPr lang="en-US" altLang="ko-KR" dirty="0"/>
          </a:p>
          <a:p>
            <a:pPr marL="285750" indent="-285750">
              <a:buClrTx/>
              <a:buFont typeface="Arial" panose="020B0604020202020204" pitchFamily="34" charset="0"/>
              <a:buChar char="•"/>
            </a:pPr>
            <a:r>
              <a:rPr lang="ko-KR" altLang="en-US" dirty="0"/>
              <a:t>네트워크 프로그래밍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0F63AD7-697B-E38E-B1E5-7DA57A4951DD}"/>
              </a:ext>
            </a:extLst>
          </p:cNvPr>
          <p:cNvSpPr txBox="1"/>
          <p:nvPr/>
        </p:nvSpPr>
        <p:spPr>
          <a:xfrm>
            <a:off x="4250392" y="2980439"/>
            <a:ext cx="214193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Tx/>
              <a:buFont typeface="Arial" panose="020B0604020202020204" pitchFamily="34" charset="0"/>
              <a:buChar char="•"/>
            </a:pPr>
            <a:r>
              <a:rPr lang="ko-KR" altLang="en-US" dirty="0"/>
              <a:t>게임 인터페이스</a:t>
            </a:r>
            <a:endParaRPr lang="en-US" altLang="ko-KR" dirty="0"/>
          </a:p>
          <a:p>
            <a:pPr marL="285750" indent="-285750">
              <a:buClrTx/>
              <a:buFont typeface="Arial" panose="020B0604020202020204" pitchFamily="34" charset="0"/>
              <a:buChar char="•"/>
            </a:pPr>
            <a:r>
              <a:rPr lang="ko-KR" altLang="en-US" dirty="0"/>
              <a:t>데이터베이스</a:t>
            </a:r>
            <a:endParaRPr lang="en-US" altLang="ko-KR" dirty="0"/>
          </a:p>
          <a:p>
            <a:pPr marL="285750" indent="-285750">
              <a:buClrTx/>
              <a:buFont typeface="Arial" panose="020B0604020202020204" pitchFamily="34" charset="0"/>
              <a:buChar char="•"/>
            </a:pPr>
            <a:r>
              <a:rPr lang="ko-KR" altLang="en-US" dirty="0"/>
              <a:t>게임엔진</a:t>
            </a:r>
            <a:endParaRPr lang="en-US" altLang="ko-KR" dirty="0"/>
          </a:p>
          <a:p>
            <a:pPr marL="285750" indent="-285750">
              <a:buClrTx/>
              <a:buFont typeface="Arial" panose="020B0604020202020204" pitchFamily="34" charset="0"/>
              <a:buChar char="•"/>
            </a:pPr>
            <a:r>
              <a:rPr lang="en-US" altLang="ko-KR" dirty="0"/>
              <a:t>3D</a:t>
            </a:r>
            <a:r>
              <a:rPr lang="ko-KR" altLang="en-US" dirty="0"/>
              <a:t>모델링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037018-E783-CF90-3017-6A4AD86FF2F1}"/>
              </a:ext>
            </a:extLst>
          </p:cNvPr>
          <p:cNvSpPr txBox="1"/>
          <p:nvPr/>
        </p:nvSpPr>
        <p:spPr>
          <a:xfrm>
            <a:off x="7680682" y="2980439"/>
            <a:ext cx="219483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Tx/>
              <a:buFont typeface="Arial" panose="020B0604020202020204" pitchFamily="34" charset="0"/>
              <a:buChar char="•"/>
            </a:pPr>
            <a:r>
              <a:rPr lang="en-US" altLang="ko-KR" dirty="0"/>
              <a:t>3D</a:t>
            </a:r>
            <a:r>
              <a:rPr lang="ko-KR" altLang="en-US" dirty="0"/>
              <a:t>모델링</a:t>
            </a:r>
            <a:endParaRPr lang="en-US" altLang="ko-KR" dirty="0"/>
          </a:p>
          <a:p>
            <a:pPr marL="285750" indent="-285750">
              <a:buClrTx/>
              <a:buFont typeface="Arial" panose="020B0604020202020204" pitchFamily="34" charset="0"/>
              <a:buChar char="•"/>
            </a:pPr>
            <a:r>
              <a:rPr lang="en-US" altLang="ko-KR" dirty="0"/>
              <a:t>3D</a:t>
            </a:r>
            <a:r>
              <a:rPr lang="ko-KR" altLang="en-US" dirty="0"/>
              <a:t>애니메이션</a:t>
            </a:r>
            <a:endParaRPr lang="en-US" altLang="ko-KR" dirty="0"/>
          </a:p>
          <a:p>
            <a:pPr marL="285750" indent="-285750">
              <a:buClrTx/>
              <a:buFont typeface="Arial" panose="020B0604020202020204" pitchFamily="34" charset="0"/>
              <a:buChar char="•"/>
            </a:pPr>
            <a:r>
              <a:rPr lang="ko-KR" altLang="en-US" dirty="0"/>
              <a:t>게임기획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게임 인터페이스 </a:t>
            </a:r>
          </a:p>
        </p:txBody>
      </p:sp>
    </p:spTree>
    <p:extLst>
      <p:ext uri="{BB962C8B-B14F-4D97-AF65-F5344CB8AC3E}">
        <p14:creationId xmlns:p14="http://schemas.microsoft.com/office/powerpoint/2010/main" val="424780925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CADAC4F1-0A7E-1513-5CEE-05194359B1FA}"/>
              </a:ext>
            </a:extLst>
          </p:cNvPr>
          <p:cNvSpPr txBox="1">
            <a:spLocks/>
          </p:cNvSpPr>
          <p:nvPr/>
        </p:nvSpPr>
        <p:spPr>
          <a:xfrm>
            <a:off x="685802" y="2142066"/>
            <a:ext cx="10131424" cy="4388195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endParaRPr lang="en-US" altLang="ko-KR" dirty="0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0B1DA833-78C9-1074-2F78-C0CA5C206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역할 분담 및 일정</a:t>
            </a:r>
          </a:p>
        </p:txBody>
      </p:sp>
      <p:pic>
        <p:nvPicPr>
          <p:cNvPr id="7" name="그림 6" descr="텍스트, 스크린샷, 도표, 번호이(가) 표시된 사진&#10;&#10;자동 생성된 설명">
            <a:extLst>
              <a:ext uri="{FF2B5EF4-FFF2-40B4-BE49-F238E27FC236}">
                <a16:creationId xmlns:a16="http://schemas.microsoft.com/office/drawing/2014/main" id="{675699B9-6D1C-1472-0987-DBF2E3C0E2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6716" y="2142066"/>
            <a:ext cx="6238568" cy="4393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051896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FD7412-7A37-454A-BD81-F7FCA4765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참고 문헌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CE5D546F-002E-3241-1E53-2DEFDCBAC893}"/>
              </a:ext>
            </a:extLst>
          </p:cNvPr>
          <p:cNvSpPr txBox="1">
            <a:spLocks/>
          </p:cNvSpPr>
          <p:nvPr/>
        </p:nvSpPr>
        <p:spPr>
          <a:xfrm>
            <a:off x="685801" y="2142927"/>
            <a:ext cx="10131425" cy="3798000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effectLst/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500" dirty="0">
                <a:latin typeface="+mj-ea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참고자료</a:t>
            </a:r>
            <a:endParaRPr lang="en-US" altLang="ko-KR" sz="2500" dirty="0">
              <a:latin typeface="+mj-ea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ko-KR" sz="2000" dirty="0" err="1">
                <a:latin typeface="+mj-ea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kurzgesagt</a:t>
            </a:r>
            <a:r>
              <a:rPr lang="en-US" altLang="ko-KR" sz="2000" dirty="0">
                <a:latin typeface="+mj-ea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(https://www.youtube.com/watch?v=lheapd7bgLA&amp;t=522s&amp;ab_channel=Kurzgesagt%E2%80%93InaNutshell</a:t>
            </a:r>
            <a:r>
              <a:rPr lang="en-US" altLang="ko-KR" sz="2000" dirty="0">
                <a:latin typeface="+mj-ea"/>
              </a:rPr>
              <a:t>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j-ea"/>
              </a:rPr>
              <a:t>Minecraft</a:t>
            </a:r>
            <a:br>
              <a:rPr lang="en-US" altLang="ko-KR" sz="2000" dirty="0">
                <a:latin typeface="+mj-ea"/>
              </a:rPr>
            </a:br>
            <a:r>
              <a:rPr lang="en-US" altLang="ko-KR" sz="2000" dirty="0">
                <a:latin typeface="+mj-ea"/>
                <a:hlinkClick r:id="rId3"/>
              </a:rPr>
              <a:t>https://www.minecraft.net/ko-kr</a:t>
            </a:r>
            <a:endParaRPr lang="en-US" altLang="ko-KR" sz="2000" dirty="0">
              <a:latin typeface="+mj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700" dirty="0">
              <a:latin typeface="+mj-ea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500" dirty="0">
                <a:latin typeface="+mj-ea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참고 게임</a:t>
            </a:r>
            <a:endParaRPr lang="en-US" altLang="ko-KR" sz="2500" dirty="0">
              <a:latin typeface="+mj-ea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j-ea"/>
                <a:ea typeface="+mj-ea"/>
              </a:rPr>
              <a:t>Rust: (</a:t>
            </a:r>
            <a:r>
              <a:rPr lang="en-US" altLang="ko-KR" sz="2000" dirty="0">
                <a:latin typeface="+mj-ea"/>
                <a:ea typeface="+mj-ea"/>
                <a:hlinkClick r:id="rId4"/>
              </a:rPr>
              <a:t>https://store.steampowered.com/app/252490/Rust/?l=koreana</a:t>
            </a:r>
            <a:r>
              <a:rPr lang="en-US" altLang="ko-KR" sz="2000" dirty="0">
                <a:latin typeface="+mj-ea"/>
                <a:ea typeface="+mj-ea"/>
              </a:rPr>
              <a:t>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j-ea"/>
                <a:ea typeface="+mj-ea"/>
              </a:rPr>
              <a:t>MINECRAFT: (</a:t>
            </a:r>
            <a:r>
              <a:rPr lang="en-US" altLang="ko-KR" sz="2000" dirty="0">
                <a:latin typeface="+mj-ea"/>
                <a:ea typeface="+mj-ea"/>
                <a:hlinkClick r:id="rId3"/>
              </a:rPr>
              <a:t>https://www.minecraft.net/ko-kr</a:t>
            </a:r>
            <a:r>
              <a:rPr lang="en-US" altLang="ko-KR" sz="2000" dirty="0">
                <a:latin typeface="+mj-ea"/>
                <a:ea typeface="+mj-ea"/>
              </a:rPr>
              <a:t>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ko-KR" sz="2000" dirty="0" err="1">
                <a:latin typeface="+mj-ea"/>
                <a:ea typeface="+mj-ea"/>
              </a:rPr>
              <a:t>Frostpunk</a:t>
            </a:r>
            <a:r>
              <a:rPr lang="en-US" altLang="ko-KR" sz="2000" dirty="0">
                <a:latin typeface="+mj-ea"/>
                <a:ea typeface="+mj-ea"/>
                <a:sym typeface="Wingdings" panose="05000000000000000000" pitchFamily="2" charset="2"/>
              </a:rPr>
              <a:t>: (https://store.steampowered.com/app/323190/Frostpunk/?l=koreana)</a:t>
            </a:r>
            <a:endParaRPr lang="en-US" altLang="ko-KR" sz="2000" dirty="0">
              <a:latin typeface="+mj-ea"/>
              <a:ea typeface="+mj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j-ea"/>
                <a:ea typeface="+mj-ea"/>
              </a:rPr>
              <a:t>Garry’s mod: (https://store.steampowered.com/app/4000/Garrys_Mod/?l=koreana)</a:t>
            </a:r>
            <a:endParaRPr lang="ko-KR" altLang="en-US" sz="2000" dirty="0">
              <a:latin typeface="+mj-ea"/>
              <a:ea typeface="+mj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700" dirty="0">
              <a:latin typeface="+mj-ea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</p:spTree>
    <p:extLst>
      <p:ext uri="{BB962C8B-B14F-4D97-AF65-F5344CB8AC3E}">
        <p14:creationId xmlns:p14="http://schemas.microsoft.com/office/powerpoint/2010/main" val="20447440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FD7412-7A37-454A-BD81-F7FCA4765680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게임의 컨셉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4B1CE7D-45CA-4AA1-AE0F-7D9B60E335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6"/>
            <a:ext cx="10131425" cy="3798000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en-US" altLang="ko-KR" dirty="0"/>
              <a:t>1</a:t>
            </a:r>
            <a:r>
              <a:rPr lang="ko-KR" altLang="en-US" dirty="0"/>
              <a:t>년이라는 기간 동안 달이 지구로 천천히 추락하는 게임</a:t>
            </a:r>
            <a:endParaRPr lang="en-US" altLang="ko-KR" dirty="0"/>
          </a:p>
          <a:p>
            <a:r>
              <a:rPr lang="ko-KR" altLang="en-US" dirty="0"/>
              <a:t>달의 충돌로 발생하는 피해보다 달이 가까워 지면서 발생하는 해수면의 변화와 생존자</a:t>
            </a:r>
            <a:r>
              <a:rPr lang="en-US" altLang="ko-KR" dirty="0"/>
              <a:t>(</a:t>
            </a:r>
            <a:r>
              <a:rPr lang="ko-KR" altLang="en-US" dirty="0"/>
              <a:t>플레이어</a:t>
            </a:r>
            <a:r>
              <a:rPr lang="en-US" altLang="ko-KR" dirty="0"/>
              <a:t>)</a:t>
            </a:r>
            <a:r>
              <a:rPr lang="ko-KR" altLang="en-US" dirty="0"/>
              <a:t>들이 자기생존을 하기 위한 탐험</a:t>
            </a:r>
            <a:r>
              <a:rPr lang="en-US" altLang="ko-KR" dirty="0"/>
              <a:t>,</a:t>
            </a:r>
            <a:r>
              <a:rPr lang="ko-KR" altLang="en-US" dirty="0"/>
              <a:t>수집</a:t>
            </a:r>
            <a:r>
              <a:rPr lang="en-US" altLang="ko-KR" dirty="0"/>
              <a:t>,</a:t>
            </a:r>
            <a:r>
              <a:rPr lang="ko-KR" altLang="en-US" dirty="0"/>
              <a:t>약탈</a:t>
            </a:r>
            <a:r>
              <a:rPr lang="en-US" altLang="ko-KR" dirty="0"/>
              <a:t>,</a:t>
            </a:r>
            <a:r>
              <a:rPr lang="ko-KR" altLang="en-US" dirty="0"/>
              <a:t>방어가 게임의 핵심 요소</a:t>
            </a:r>
            <a:endParaRPr lang="en-US" altLang="ko-KR" dirty="0"/>
          </a:p>
          <a:p>
            <a:r>
              <a:rPr lang="ko-KR" altLang="en-US" dirty="0"/>
              <a:t>생존자가 탐험을 하며 생존하기 위하여 탐험을 하고 수집하며 다른 생존자에게 약탈을 당하지 않도록 방어 해야함</a:t>
            </a:r>
            <a:endParaRPr lang="en-US" altLang="ko-KR" dirty="0"/>
          </a:p>
          <a:p>
            <a:r>
              <a:rPr lang="ko-KR" altLang="en-US" dirty="0"/>
              <a:t>최대 </a:t>
            </a:r>
            <a:r>
              <a:rPr lang="en-US" altLang="ko-KR" dirty="0"/>
              <a:t>100</a:t>
            </a:r>
            <a:r>
              <a:rPr lang="ko-KR" altLang="en-US" dirty="0"/>
              <a:t>인이 한 서버에서 플레이하며 일정 기간마다 서버가 초기화 되고</a:t>
            </a:r>
            <a:r>
              <a:rPr lang="en-US" altLang="ko-KR" dirty="0"/>
              <a:t>(</a:t>
            </a:r>
            <a:r>
              <a:rPr lang="ko-KR" altLang="en-US" dirty="0" err="1"/>
              <a:t>시즌제</a:t>
            </a:r>
            <a:r>
              <a:rPr lang="en-US" altLang="ko-KR" dirty="0"/>
              <a:t>)</a:t>
            </a:r>
            <a:r>
              <a:rPr lang="ko-KR" altLang="en-US" dirty="0"/>
              <a:t> 초기화가 다가올수록 게임플레이가 빨라진다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852643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FD7412-7A37-454A-BD81-F7FCA4765680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연구 목표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4B1CE7D-45CA-4AA1-AE0F-7D9B60E335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6"/>
            <a:ext cx="10131425" cy="3798000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>
            <a:normAutofit/>
          </a:bodyPr>
          <a:lstStyle/>
          <a:p>
            <a:r>
              <a:rPr lang="ko-KR" altLang="en-US" sz="2500" dirty="0"/>
              <a:t>사이클 주기에 따라 플레이어가 특정 플레이 방식을 선택하도록 하는 게임의 개발</a:t>
            </a:r>
            <a:endParaRPr lang="en-US" altLang="ko-KR" sz="2500" dirty="0"/>
          </a:p>
          <a:p>
            <a:r>
              <a:rPr lang="ko-KR" altLang="en-US" sz="2500" dirty="0"/>
              <a:t>플레이어의 게임 피로도를 줄이기 위해 적은 개입 필요성을 가지는 게임 개발</a:t>
            </a:r>
            <a:endParaRPr lang="en-US" altLang="ko-KR" sz="2500" dirty="0"/>
          </a:p>
        </p:txBody>
      </p:sp>
    </p:spTree>
    <p:extLst>
      <p:ext uri="{BB962C8B-B14F-4D97-AF65-F5344CB8AC3E}">
        <p14:creationId xmlns:p14="http://schemas.microsoft.com/office/powerpoint/2010/main" val="29821024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FD7412-7A37-454A-BD81-F7FCA4765680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게임 배경 </a:t>
            </a:r>
            <a:r>
              <a:rPr lang="en-US" altLang="ko-KR" dirty="0"/>
              <a:t>– </a:t>
            </a:r>
            <a:r>
              <a:rPr lang="ko-KR" altLang="en-US" dirty="0"/>
              <a:t>게임월드 </a:t>
            </a:r>
            <a:r>
              <a:rPr lang="en-US" altLang="ko-KR" dirty="0"/>
              <a:t>, </a:t>
            </a:r>
            <a:r>
              <a:rPr lang="ko-KR" altLang="en-US" dirty="0" err="1"/>
              <a:t>바이옴시스템</a:t>
            </a:r>
            <a:endParaRPr lang="ko-KR" altLang="en-US" dirty="0"/>
          </a:p>
        </p:txBody>
      </p:sp>
      <p:pic>
        <p:nvPicPr>
          <p:cNvPr id="5" name="내용 개체 틀 4" descr="스크린샷, 다채로움, 그린, 그래픽이(가) 표시된 사진&#10;&#10;자동 생성된 설명">
            <a:extLst>
              <a:ext uri="{FF2B5EF4-FFF2-40B4-BE49-F238E27FC236}">
                <a16:creationId xmlns:a16="http://schemas.microsoft.com/office/drawing/2014/main" id="{15D9FD7D-05DD-51C0-5E54-AFF3660E71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1" y="2150591"/>
            <a:ext cx="1894437" cy="1894437"/>
          </a:xfrm>
          <a:solidFill>
            <a:schemeClr val="accent2">
              <a:lumMod val="20000"/>
              <a:lumOff val="80000"/>
              <a:alpha val="50000"/>
            </a:schemeClr>
          </a:solidFill>
        </p:spPr>
      </p:pic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D7B7123D-7FFA-8BBA-D0F5-DBE0EBB18245}"/>
              </a:ext>
            </a:extLst>
          </p:cNvPr>
          <p:cNvSpPr txBox="1">
            <a:spLocks/>
          </p:cNvSpPr>
          <p:nvPr/>
        </p:nvSpPr>
        <p:spPr>
          <a:xfrm>
            <a:off x="3026576" y="2150591"/>
            <a:ext cx="7790650" cy="1894437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500" dirty="0"/>
              <a:t>게임월드</a:t>
            </a:r>
            <a:r>
              <a:rPr lang="ko-KR" altLang="en-US" sz="2200" dirty="0"/>
              <a:t> </a:t>
            </a:r>
            <a:endParaRPr lang="en-US" altLang="ko-KR" sz="2200" dirty="0"/>
          </a:p>
          <a:p>
            <a:r>
              <a:rPr lang="en-US" altLang="ko-KR" sz="2200" dirty="0"/>
              <a:t>16Km X 16Km</a:t>
            </a:r>
          </a:p>
          <a:p>
            <a:r>
              <a:rPr lang="ko-KR" altLang="en-US" sz="2200" dirty="0"/>
              <a:t>반도 형태의 게임 월드 제작</a:t>
            </a:r>
            <a:endParaRPr lang="en-US" altLang="ko-KR" sz="2200" dirty="0"/>
          </a:p>
          <a:p>
            <a:r>
              <a:rPr lang="ko-KR" altLang="en-US" sz="2200" dirty="0"/>
              <a:t>절차적 생성 기법으로 지형제작</a:t>
            </a:r>
            <a:endParaRPr lang="en-US" altLang="ko-KR" sz="2200" dirty="0"/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8487CCD2-36F8-1B37-2263-E8849C43F11D}"/>
              </a:ext>
            </a:extLst>
          </p:cNvPr>
          <p:cNvSpPr txBox="1">
            <a:spLocks/>
          </p:cNvSpPr>
          <p:nvPr/>
        </p:nvSpPr>
        <p:spPr>
          <a:xfrm>
            <a:off x="3026576" y="4182607"/>
            <a:ext cx="7790650" cy="1853364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200" dirty="0" err="1"/>
              <a:t>바이옴</a:t>
            </a:r>
            <a:r>
              <a:rPr lang="ko-KR" altLang="en-US" sz="2200" dirty="0"/>
              <a:t> 시스템</a:t>
            </a:r>
            <a:endParaRPr lang="en-US" altLang="ko-KR" sz="2200" dirty="0"/>
          </a:p>
          <a:p>
            <a:r>
              <a:rPr lang="ko-KR" altLang="en-US" dirty="0"/>
              <a:t>지형을 지리적</a:t>
            </a:r>
            <a:r>
              <a:rPr lang="en-US" altLang="ko-KR" dirty="0"/>
              <a:t>,</a:t>
            </a:r>
            <a:r>
              <a:rPr lang="ko-KR" altLang="en-US" dirty="0"/>
              <a:t>위치에 따라 구분</a:t>
            </a:r>
            <a:endParaRPr lang="en-US" altLang="ko-KR" dirty="0"/>
          </a:p>
          <a:p>
            <a:r>
              <a:rPr lang="ko-KR" altLang="en-US" dirty="0"/>
              <a:t>구분된 지형에 따라 자원을 분포 </a:t>
            </a:r>
            <a:r>
              <a:rPr lang="en-US" altLang="ko-KR" dirty="0"/>
              <a:t>(</a:t>
            </a:r>
            <a:r>
              <a:rPr lang="ko-KR" altLang="en-US" dirty="0"/>
              <a:t>초록</a:t>
            </a:r>
            <a:r>
              <a:rPr lang="en-US" altLang="ko-KR" dirty="0"/>
              <a:t>:</a:t>
            </a:r>
            <a:r>
              <a:rPr lang="ko-KR" altLang="en-US" dirty="0"/>
              <a:t>목재</a:t>
            </a:r>
            <a:r>
              <a:rPr lang="en-US" altLang="ko-KR" dirty="0"/>
              <a:t>,</a:t>
            </a:r>
            <a:r>
              <a:rPr lang="ko-KR" altLang="en-US" dirty="0"/>
              <a:t>주황</a:t>
            </a:r>
            <a:r>
              <a:rPr lang="en-US" altLang="ko-KR" dirty="0"/>
              <a:t>:</a:t>
            </a:r>
            <a:r>
              <a:rPr lang="ko-KR" altLang="en-US" dirty="0"/>
              <a:t>흑</a:t>
            </a:r>
            <a:r>
              <a:rPr lang="en-US" altLang="ko-KR" dirty="0"/>
              <a:t>,</a:t>
            </a:r>
            <a:r>
              <a:rPr lang="ko-KR" altLang="en-US" dirty="0"/>
              <a:t>회색</a:t>
            </a:r>
            <a:r>
              <a:rPr lang="en-US" altLang="ko-KR" dirty="0"/>
              <a:t>:</a:t>
            </a:r>
            <a:r>
              <a:rPr lang="ko-KR" altLang="en-US" dirty="0"/>
              <a:t>연료 등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원하는 아이템을 얻기 위해 다양 지형을 갈 수 있도록 함</a:t>
            </a:r>
          </a:p>
        </p:txBody>
      </p:sp>
      <p:pic>
        <p:nvPicPr>
          <p:cNvPr id="15" name="그림 14" descr="패턴, 다채로움, 픽셀이(가) 표시된 사진&#10;&#10;자동 생성된 설명">
            <a:extLst>
              <a:ext uri="{FF2B5EF4-FFF2-40B4-BE49-F238E27FC236}">
                <a16:creationId xmlns:a16="http://schemas.microsoft.com/office/drawing/2014/main" id="{95E63D76-6CB8-7314-6A1E-A0E3441553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924" y="4155657"/>
            <a:ext cx="1880314" cy="1880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5993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FD7412-7A37-454A-BD81-F7FCA4765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게임 배경 </a:t>
            </a:r>
            <a:r>
              <a:rPr lang="en-US" altLang="ko-KR" dirty="0"/>
              <a:t>– </a:t>
            </a:r>
            <a:r>
              <a:rPr lang="ko-KR" altLang="en-US" dirty="0"/>
              <a:t>건물 디자인</a:t>
            </a:r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6D63F34C-D108-B4CD-12A1-77154C966FFA}"/>
              </a:ext>
            </a:extLst>
          </p:cNvPr>
          <p:cNvSpPr txBox="1">
            <a:spLocks/>
          </p:cNvSpPr>
          <p:nvPr/>
        </p:nvSpPr>
        <p:spPr>
          <a:xfrm>
            <a:off x="5051835" y="2213741"/>
            <a:ext cx="5765392" cy="3716688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effectLst/>
                <a:latin typeface="-apple-system"/>
              </a:rPr>
              <a:t>건물은 사람만한 실험용 기구로 되어 </a:t>
            </a:r>
            <a:r>
              <a:rPr lang="ko-KR" altLang="en-US" dirty="0">
                <a:latin typeface="-apple-system"/>
              </a:rPr>
              <a:t>있는</a:t>
            </a:r>
            <a:r>
              <a:rPr lang="ko-KR" altLang="en-US" b="0" i="0" dirty="0">
                <a:effectLst/>
                <a:latin typeface="-apple-system"/>
              </a:rPr>
              <a:t> 디자인을 사용한다</a:t>
            </a:r>
            <a:r>
              <a:rPr lang="en-US" altLang="ko-KR" b="0" i="0" dirty="0">
                <a:effectLst/>
                <a:latin typeface="-apple-system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effectLst/>
                <a:latin typeface="-apple-system"/>
              </a:rPr>
              <a:t>기지를 하늘에서 바라본다면 실험실 테이블과 같은 형태를 띄게 될 것으로 기대한다</a:t>
            </a:r>
            <a:r>
              <a:rPr lang="en-US" altLang="ko-KR" b="0" i="0" dirty="0">
                <a:effectLst/>
                <a:latin typeface="-apple-system"/>
              </a:rPr>
              <a:t>.</a:t>
            </a:r>
            <a:endParaRPr lang="ko-KR" altLang="en-US" b="0" i="0" dirty="0">
              <a:effectLst/>
              <a:latin typeface="-apple-system"/>
            </a:endParaRPr>
          </a:p>
        </p:txBody>
      </p:sp>
      <p:pic>
        <p:nvPicPr>
          <p:cNvPr id="7" name="그림 6" descr="꽃병, 실내이(가) 표시된 사진&#10;&#10;자동 생성된 설명">
            <a:extLst>
              <a:ext uri="{FF2B5EF4-FFF2-40B4-BE49-F238E27FC236}">
                <a16:creationId xmlns:a16="http://schemas.microsoft.com/office/drawing/2014/main" id="{1A9859A1-299E-CCC2-D9CA-8EA2F8F5BC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2" y="2213742"/>
            <a:ext cx="4175910" cy="3716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65480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FD7412-7A37-454A-BD81-F7FCA4765680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게임 배경 </a:t>
            </a:r>
            <a:r>
              <a:rPr lang="en-US" altLang="ko-KR" dirty="0"/>
              <a:t>– </a:t>
            </a:r>
            <a:r>
              <a:rPr lang="ko-KR" altLang="en-US" dirty="0"/>
              <a:t>플레이어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87DC9B85-91EC-FF64-630D-38ADC5EB8086}"/>
              </a:ext>
            </a:extLst>
          </p:cNvPr>
          <p:cNvSpPr txBox="1">
            <a:spLocks/>
          </p:cNvSpPr>
          <p:nvPr/>
        </p:nvSpPr>
        <p:spPr>
          <a:xfrm>
            <a:off x="685802" y="2225040"/>
            <a:ext cx="5114670" cy="4023360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en-US" altLang="ko-KR" sz="2200" dirty="0"/>
          </a:p>
          <a:p>
            <a:r>
              <a:rPr lang="ko-KR" altLang="en-US" sz="1800" cap="none" dirty="0"/>
              <a:t>키 </a:t>
            </a:r>
            <a:r>
              <a:rPr lang="en-US" altLang="ko-KR" sz="1800" cap="none" dirty="0"/>
              <a:t>: 180cm</a:t>
            </a:r>
          </a:p>
          <a:p>
            <a:r>
              <a:rPr lang="ko-KR" altLang="en-US" sz="1800" cap="none" dirty="0"/>
              <a:t>무게 </a:t>
            </a:r>
            <a:r>
              <a:rPr lang="en-US" altLang="ko-KR" sz="1800" cap="none" dirty="0"/>
              <a:t>: 70kg</a:t>
            </a:r>
          </a:p>
          <a:p>
            <a:r>
              <a:rPr lang="ko-KR" altLang="en-US" sz="1800" cap="none" dirty="0"/>
              <a:t>보폭 </a:t>
            </a:r>
            <a:r>
              <a:rPr lang="en-US" altLang="ko-KR" sz="1800" cap="none" dirty="0"/>
              <a:t>: 80cm</a:t>
            </a:r>
          </a:p>
          <a:p>
            <a:r>
              <a:rPr lang="ko-KR" altLang="en-US" sz="1800" cap="none" dirty="0"/>
              <a:t>달리기 속도 </a:t>
            </a:r>
            <a:r>
              <a:rPr lang="en-US" altLang="ko-KR" sz="1800" cap="none" dirty="0"/>
              <a:t>:  20km/h</a:t>
            </a:r>
          </a:p>
          <a:p>
            <a:r>
              <a:rPr lang="ko-KR" altLang="en-US" sz="1800" cap="none" dirty="0"/>
              <a:t>걷기 속도 </a:t>
            </a:r>
            <a:r>
              <a:rPr lang="en-US" altLang="ko-KR" sz="1800" cap="none" dirty="0"/>
              <a:t>: 10km/h</a:t>
            </a:r>
          </a:p>
          <a:p>
            <a:r>
              <a:rPr lang="en-US" altLang="ko-KR" sz="1800" cap="none" dirty="0"/>
              <a:t>(</a:t>
            </a:r>
            <a:r>
              <a:rPr lang="ko-KR" altLang="en-US" sz="1800" cap="none" dirty="0"/>
              <a:t>기지 내부 </a:t>
            </a:r>
            <a:r>
              <a:rPr lang="en-US" altLang="ko-KR" sz="1800" cap="none" dirty="0"/>
              <a:t>– </a:t>
            </a:r>
            <a:r>
              <a:rPr lang="ko-KR" altLang="en-US" sz="1800" cap="none" dirty="0"/>
              <a:t>기본 걷기</a:t>
            </a:r>
            <a:r>
              <a:rPr lang="en-US" altLang="ko-KR" sz="1800" cap="none" dirty="0"/>
              <a:t>|</a:t>
            </a:r>
            <a:r>
              <a:rPr lang="ko-KR" altLang="en-US" sz="1800" cap="none" dirty="0"/>
              <a:t>기지 외부 </a:t>
            </a:r>
            <a:r>
              <a:rPr lang="en-US" altLang="ko-KR" sz="1800" cap="none" dirty="0"/>
              <a:t>– </a:t>
            </a:r>
            <a:r>
              <a:rPr lang="ko-KR" altLang="en-US" sz="1800" cap="none" dirty="0"/>
              <a:t>기본</a:t>
            </a:r>
            <a:r>
              <a:rPr lang="en-US" altLang="ko-KR" sz="1800" cap="none" dirty="0"/>
              <a:t> </a:t>
            </a:r>
            <a:r>
              <a:rPr lang="ko-KR" altLang="en-US" sz="1800" cap="none" dirty="0"/>
              <a:t>달리기</a:t>
            </a:r>
            <a:r>
              <a:rPr lang="en-US" altLang="ko-KR" sz="1800" cap="none" dirty="0"/>
              <a:t>)</a:t>
            </a:r>
          </a:p>
          <a:p>
            <a:endParaRPr lang="en-US" altLang="ko-KR" sz="1800" cap="none" dirty="0"/>
          </a:p>
          <a:p>
            <a:r>
              <a:rPr lang="ko-KR" altLang="en-US" sz="1800" cap="none" dirty="0"/>
              <a:t>플레이어 의상 색상 커스터마이징 가능</a:t>
            </a:r>
          </a:p>
          <a:p>
            <a:endParaRPr lang="ko-KR" altLang="en-US" sz="22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2394484-E243-B038-FC21-9F4094F6E8D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1530" y="2225040"/>
            <a:ext cx="4425696" cy="4023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762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FD7412-7A37-454A-BD81-F7FCA4765680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게임 플레이 특징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4B1CE7D-45CA-4AA1-AE0F-7D9B60E335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6"/>
            <a:ext cx="5410199" cy="3798000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>
            <a:normAutofit/>
          </a:bodyPr>
          <a:lstStyle/>
          <a:p>
            <a:r>
              <a:rPr lang="ko-KR" altLang="en-US" sz="2200" dirty="0"/>
              <a:t> 밀물 썰물 사이클 전환</a:t>
            </a:r>
            <a:endParaRPr lang="en-US" altLang="ko-KR" sz="2200" dirty="0"/>
          </a:p>
          <a:p>
            <a:pPr lvl="1"/>
            <a:r>
              <a:rPr lang="ko-KR" altLang="en-US" sz="2000" dirty="0"/>
              <a:t>밀물 게임플레이</a:t>
            </a:r>
            <a:endParaRPr lang="en-US" altLang="ko-KR" sz="2000" dirty="0"/>
          </a:p>
          <a:p>
            <a:pPr lvl="1"/>
            <a:r>
              <a:rPr lang="ko-KR" altLang="en-US" sz="2000" dirty="0"/>
              <a:t>썰물 게임플레이</a:t>
            </a:r>
            <a:endParaRPr lang="en-US" altLang="ko-KR" sz="2000" dirty="0"/>
          </a:p>
          <a:p>
            <a:pPr lvl="1"/>
            <a:r>
              <a:rPr lang="ko-KR" altLang="en-US" sz="2200" dirty="0"/>
              <a:t>폭풍전야 시기</a:t>
            </a:r>
            <a:endParaRPr lang="en-US" altLang="ko-KR" sz="2200" dirty="0"/>
          </a:p>
          <a:p>
            <a:pPr lvl="1"/>
            <a:r>
              <a:rPr lang="ko-KR" altLang="en-US" sz="2200" dirty="0"/>
              <a:t>최후의 시련</a:t>
            </a:r>
            <a:endParaRPr lang="en-US" altLang="ko-KR" sz="2200" dirty="0"/>
          </a:p>
          <a:p>
            <a:pPr lvl="1"/>
            <a:endParaRPr lang="ko-KR" altLang="en-US" sz="2200" dirty="0"/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58E64064-228B-849E-7029-14823EA303EB}"/>
              </a:ext>
            </a:extLst>
          </p:cNvPr>
          <p:cNvSpPr txBox="1">
            <a:spLocks/>
          </p:cNvSpPr>
          <p:nvPr/>
        </p:nvSpPr>
        <p:spPr>
          <a:xfrm>
            <a:off x="6096000" y="2142066"/>
            <a:ext cx="4721226" cy="3798000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200" dirty="0"/>
              <a:t>자원의 재충전</a:t>
            </a:r>
            <a:endParaRPr lang="en-US" altLang="ko-KR" sz="2200" dirty="0"/>
          </a:p>
          <a:p>
            <a:pPr lvl="1"/>
            <a:r>
              <a:rPr lang="ko-KR" altLang="en-US" sz="2000" dirty="0" err="1"/>
              <a:t>바이옴</a:t>
            </a:r>
            <a:r>
              <a:rPr lang="ko-KR" altLang="en-US" sz="2000" dirty="0"/>
              <a:t> 시스템</a:t>
            </a:r>
            <a:endParaRPr lang="en-US" altLang="ko-KR" sz="2000" dirty="0"/>
          </a:p>
          <a:p>
            <a:pPr lvl="1"/>
            <a:r>
              <a:rPr lang="ko-KR" altLang="en-US" sz="2000" dirty="0"/>
              <a:t>아이템</a:t>
            </a:r>
            <a:endParaRPr lang="en-US" altLang="ko-KR" sz="2000" dirty="0"/>
          </a:p>
          <a:p>
            <a:r>
              <a:rPr lang="ko-KR" altLang="en-US" sz="2200" dirty="0"/>
              <a:t>전투</a:t>
            </a:r>
            <a:endParaRPr lang="en-US" altLang="ko-KR" sz="2200" dirty="0"/>
          </a:p>
          <a:p>
            <a:pPr lvl="1"/>
            <a:r>
              <a:rPr lang="ko-KR" altLang="en-US" sz="2000" dirty="0"/>
              <a:t>뗏목 탐사</a:t>
            </a:r>
            <a:endParaRPr lang="en-US" altLang="ko-KR" sz="2000" dirty="0"/>
          </a:p>
          <a:p>
            <a:pPr lvl="1"/>
            <a:r>
              <a:rPr lang="ko-KR" altLang="en-US" sz="2000" dirty="0"/>
              <a:t>레이드 시스템</a:t>
            </a:r>
            <a:endParaRPr lang="en-US" altLang="ko-KR" sz="2000" dirty="0"/>
          </a:p>
          <a:p>
            <a:pPr lvl="1"/>
            <a:r>
              <a:rPr lang="ko-KR" altLang="en-US" sz="2000" dirty="0"/>
              <a:t>레이드 방어 시스템</a:t>
            </a:r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149471320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천체">
  <a:themeElements>
    <a:clrScheme name="천체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천체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천체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천체</Template>
  <TotalTime>2086</TotalTime>
  <Words>1459</Words>
  <Application>Microsoft Office PowerPoint</Application>
  <PresentationFormat>와이드스크린</PresentationFormat>
  <Paragraphs>219</Paragraphs>
  <Slides>32</Slides>
  <Notes>6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32</vt:i4>
      </vt:variant>
    </vt:vector>
  </HeadingPairs>
  <TitlesOfParts>
    <vt:vector size="38" baseType="lpstr">
      <vt:lpstr>-apple-system</vt:lpstr>
      <vt:lpstr>맑은 고딕</vt:lpstr>
      <vt:lpstr>Arial</vt:lpstr>
      <vt:lpstr>Calibri</vt:lpstr>
      <vt:lpstr>Calibri Light</vt:lpstr>
      <vt:lpstr>천체</vt:lpstr>
      <vt:lpstr>마지막 달</vt:lpstr>
      <vt:lpstr>목차</vt:lpstr>
      <vt:lpstr>게임 소개</vt:lpstr>
      <vt:lpstr>게임의 컨셉</vt:lpstr>
      <vt:lpstr>연구 목표</vt:lpstr>
      <vt:lpstr>게임 배경 – 게임월드 , 바이옴시스템</vt:lpstr>
      <vt:lpstr>게임 배경 – 건물 디자인</vt:lpstr>
      <vt:lpstr>게임 배경 – 플레이어</vt:lpstr>
      <vt:lpstr>게임 플레이 특징</vt:lpstr>
      <vt:lpstr>밀물 썰물의 사이클 전환</vt:lpstr>
      <vt:lpstr>밀물 시기, 썰물 시기</vt:lpstr>
      <vt:lpstr>폭풍전야 시기,최후의 시련</vt:lpstr>
      <vt:lpstr>자원 재충전</vt:lpstr>
      <vt:lpstr>밀물 썰물의 사이클 구현 방식</vt:lpstr>
      <vt:lpstr>뗏목 탐사</vt:lpstr>
      <vt:lpstr>레이드 시스템</vt:lpstr>
      <vt:lpstr>레이드 방어 시스템</vt:lpstr>
      <vt:lpstr>소비재</vt:lpstr>
      <vt:lpstr>식재료</vt:lpstr>
      <vt:lpstr>중간재 </vt:lpstr>
      <vt:lpstr>원자재,연료</vt:lpstr>
      <vt:lpstr>건축재,토양,건물,파이프</vt:lpstr>
      <vt:lpstr>건물의 종류</vt:lpstr>
      <vt:lpstr>자원 수집 도구,전투</vt:lpstr>
      <vt:lpstr>자원 수집 방법</vt:lpstr>
      <vt:lpstr>자원 관리 시스템</vt:lpstr>
      <vt:lpstr>엔딩</vt:lpstr>
      <vt:lpstr>기술적요소</vt:lpstr>
      <vt:lpstr>타 게임과 차별성</vt:lpstr>
      <vt:lpstr>수강 과목</vt:lpstr>
      <vt:lpstr>역할 분담 및 일정</vt:lpstr>
      <vt:lpstr>참고 문헌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6th Month</dc:title>
  <dc:creator>양소현</dc:creator>
  <cp:lastModifiedBy>조영환(2016182041)</cp:lastModifiedBy>
  <cp:revision>117</cp:revision>
  <dcterms:created xsi:type="dcterms:W3CDTF">2023-03-20T04:08:17Z</dcterms:created>
  <dcterms:modified xsi:type="dcterms:W3CDTF">2023-12-17T03:57:31Z</dcterms:modified>
</cp:coreProperties>
</file>

<file path=docProps/thumbnail.jpeg>
</file>